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5" r:id="rId2"/>
    <p:sldId id="348" r:id="rId3"/>
    <p:sldId id="371" r:id="rId4"/>
    <p:sldId id="357" r:id="rId5"/>
    <p:sldId id="352" r:id="rId6"/>
    <p:sldId id="372" r:id="rId7"/>
    <p:sldId id="353" r:id="rId8"/>
    <p:sldId id="369" r:id="rId9"/>
    <p:sldId id="308" r:id="rId10"/>
    <p:sldId id="311" r:id="rId11"/>
    <p:sldId id="299" r:id="rId12"/>
    <p:sldId id="312" r:id="rId13"/>
    <p:sldId id="381" r:id="rId14"/>
    <p:sldId id="373" r:id="rId15"/>
    <p:sldId id="374" r:id="rId16"/>
    <p:sldId id="375" r:id="rId17"/>
    <p:sldId id="376" r:id="rId18"/>
    <p:sldId id="377" r:id="rId19"/>
    <p:sldId id="378" r:id="rId20"/>
    <p:sldId id="379" r:id="rId21"/>
    <p:sldId id="380" r:id="rId22"/>
    <p:sldId id="313" r:id="rId23"/>
    <p:sldId id="300" r:id="rId24"/>
    <p:sldId id="310" r:id="rId25"/>
    <p:sldId id="296" r:id="rId26"/>
    <p:sldId id="331" r:id="rId27"/>
    <p:sldId id="3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8" autoAdjust="0"/>
  </p:normalViewPr>
  <p:slideViewPr>
    <p:cSldViewPr snapToGrid="0">
      <p:cViewPr varScale="1">
        <p:scale>
          <a:sx n="75" d="100"/>
          <a:sy n="75" d="100"/>
        </p:scale>
        <p:origin x="708"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C6B9F-7116-489F-B3CA-D5932167D826}"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42B59-613B-4376-8499-247D74771BF2}" type="slidenum">
              <a:rPr lang="en-US" smtClean="0"/>
              <a:t>‹#›</a:t>
            </a:fld>
            <a:endParaRPr lang="en-US"/>
          </a:p>
        </p:txBody>
      </p:sp>
    </p:spTree>
    <p:extLst>
      <p:ext uri="{BB962C8B-B14F-4D97-AF65-F5344CB8AC3E}">
        <p14:creationId xmlns:p14="http://schemas.microsoft.com/office/powerpoint/2010/main" val="163235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2</a:t>
            </a:fld>
            <a:endParaRPr lang="en-US"/>
          </a:p>
        </p:txBody>
      </p:sp>
    </p:spTree>
    <p:extLst>
      <p:ext uri="{BB962C8B-B14F-4D97-AF65-F5344CB8AC3E}">
        <p14:creationId xmlns:p14="http://schemas.microsoft.com/office/powerpoint/2010/main" val="307096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12</a:t>
            </a:fld>
            <a:endParaRPr lang="en-US" dirty="0"/>
          </a:p>
        </p:txBody>
      </p:sp>
    </p:spTree>
    <p:extLst>
      <p:ext uri="{BB962C8B-B14F-4D97-AF65-F5344CB8AC3E}">
        <p14:creationId xmlns:p14="http://schemas.microsoft.com/office/powerpoint/2010/main" val="871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are submitting online you can wait to hit submit to review your answers if you wish. </a:t>
            </a:r>
          </a:p>
        </p:txBody>
      </p:sp>
      <p:sp>
        <p:nvSpPr>
          <p:cNvPr id="4" name="Slide Number Placeholder 3"/>
          <p:cNvSpPr>
            <a:spLocks noGrp="1"/>
          </p:cNvSpPr>
          <p:nvPr>
            <p:ph type="sldNum" sz="quarter" idx="10"/>
          </p:nvPr>
        </p:nvSpPr>
        <p:spPr/>
        <p:txBody>
          <a:bodyPr/>
          <a:lstStyle/>
          <a:p>
            <a:fld id="{9BB6F4AE-9FD2-408F-8EB3-7426F3D5A079}" type="slidenum">
              <a:rPr lang="en-US" smtClean="0"/>
              <a:t>22</a:t>
            </a:fld>
            <a:endParaRPr lang="en-US" dirty="0"/>
          </a:p>
        </p:txBody>
      </p:sp>
    </p:spTree>
    <p:extLst>
      <p:ext uri="{BB962C8B-B14F-4D97-AF65-F5344CB8AC3E}">
        <p14:creationId xmlns:p14="http://schemas.microsoft.com/office/powerpoint/2010/main" val="106373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23</a:t>
            </a:fld>
            <a:endParaRPr lang="en-US" dirty="0"/>
          </a:p>
        </p:txBody>
      </p:sp>
    </p:spTree>
    <p:extLst>
      <p:ext uri="{BB962C8B-B14F-4D97-AF65-F5344CB8AC3E}">
        <p14:creationId xmlns:p14="http://schemas.microsoft.com/office/powerpoint/2010/main" val="99460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D10D8-1740-4363-9441-4F7DF9D8243E}" type="slidenum">
              <a:rPr lang="en-US" smtClean="0"/>
              <a:t>25</a:t>
            </a:fld>
            <a:endParaRPr lang="en-US" dirty="0"/>
          </a:p>
        </p:txBody>
      </p:sp>
    </p:spTree>
    <p:extLst>
      <p:ext uri="{BB962C8B-B14F-4D97-AF65-F5344CB8AC3E}">
        <p14:creationId xmlns:p14="http://schemas.microsoft.com/office/powerpoint/2010/main" val="36213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certainly not least…..Dress Warm,</a:t>
            </a:r>
            <a:r>
              <a:rPr lang="en-US" baseline="0" dirty="0"/>
              <a:t> Have Fun and THANK YOU!</a:t>
            </a:r>
            <a:endParaRPr lang="en-US" dirty="0"/>
          </a:p>
        </p:txBody>
      </p:sp>
      <p:sp>
        <p:nvSpPr>
          <p:cNvPr id="5" name="Footer Placeholder 4"/>
          <p:cNvSpPr>
            <a:spLocks noGrp="1"/>
          </p:cNvSpPr>
          <p:nvPr>
            <p:ph type="ftr" sz="quarter" idx="11"/>
          </p:nvPr>
        </p:nvSpPr>
        <p:spPr/>
        <p:txBody>
          <a:bodyPr/>
          <a:lstStyle/>
          <a:p>
            <a:r>
              <a:rPr lang="en-US" dirty="0"/>
              <a:t>Everyone Counts</a:t>
            </a:r>
          </a:p>
        </p:txBody>
      </p:sp>
      <p:sp>
        <p:nvSpPr>
          <p:cNvPr id="6" name="Header Placeholder 5"/>
          <p:cNvSpPr>
            <a:spLocks noGrp="1"/>
          </p:cNvSpPr>
          <p:nvPr>
            <p:ph type="hdr" sz="quarter" idx="12"/>
          </p:nvPr>
        </p:nvSpPr>
        <p:spPr/>
        <p:txBody>
          <a:bodyPr/>
          <a:lstStyle/>
          <a:p>
            <a:r>
              <a:rPr lang="en-US" dirty="0"/>
              <a:t>sfhrtj</a:t>
            </a:r>
          </a:p>
        </p:txBody>
      </p:sp>
    </p:spTree>
    <p:extLst>
      <p:ext uri="{BB962C8B-B14F-4D97-AF65-F5344CB8AC3E}">
        <p14:creationId xmlns:p14="http://schemas.microsoft.com/office/powerpoint/2010/main" val="99337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F19E-30B3-DD76-6172-A84589EEC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008B0-CE5D-4E90-6E46-A0F27A2A9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CE5D8-0C1E-1630-AB12-0B83C7645B6B}"/>
              </a:ext>
            </a:extLst>
          </p:cNvPr>
          <p:cNvSpPr>
            <a:spLocks noGrp="1"/>
          </p:cNvSpPr>
          <p:nvPr>
            <p:ph type="body" idx="1"/>
          </p:nvPr>
        </p:nvSpPr>
        <p:spPr/>
        <p:txBody>
          <a:bodyPr/>
          <a:lstStyle/>
          <a:p>
            <a:endParaRPr lang="en-US" baseline="0" dirty="0"/>
          </a:p>
          <a:p>
            <a:endParaRPr lang="en-US" dirty="0"/>
          </a:p>
        </p:txBody>
      </p:sp>
      <p:sp>
        <p:nvSpPr>
          <p:cNvPr id="4" name="Slide Number Placeholder 3">
            <a:extLst>
              <a:ext uri="{FF2B5EF4-FFF2-40B4-BE49-F238E27FC236}">
                <a16:creationId xmlns:a16="http://schemas.microsoft.com/office/drawing/2014/main" id="{2C49ED5C-E650-0534-8AE0-018B8E080E5F}"/>
              </a:ext>
            </a:extLst>
          </p:cNvPr>
          <p:cNvSpPr>
            <a:spLocks noGrp="1"/>
          </p:cNvSpPr>
          <p:nvPr>
            <p:ph type="sldNum" sz="quarter" idx="5"/>
          </p:nvPr>
        </p:nvSpPr>
        <p:spPr/>
        <p:txBody>
          <a:bodyPr/>
          <a:lstStyle/>
          <a:p>
            <a:fld id="{40042B59-613B-4376-8499-247D74771BF2}" type="slidenum">
              <a:rPr lang="en-US" smtClean="0"/>
              <a:t>3</a:t>
            </a:fld>
            <a:endParaRPr lang="en-US"/>
          </a:p>
        </p:txBody>
      </p:sp>
    </p:spTree>
    <p:extLst>
      <p:ext uri="{BB962C8B-B14F-4D97-AF65-F5344CB8AC3E}">
        <p14:creationId xmlns:p14="http://schemas.microsoft.com/office/powerpoint/2010/main" val="190797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this is intended to be a comprehensive count only for the single night. </a:t>
            </a:r>
          </a:p>
          <a:p>
            <a:endParaRPr lang="en-US" baseline="0" dirty="0"/>
          </a:p>
          <a:p>
            <a:r>
              <a:rPr lang="en-US" baseline="0" dirty="0"/>
              <a:t>We recognize that it may not capture the entire needs that are in our region.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4</a:t>
            </a:fld>
            <a:endParaRPr lang="en-US"/>
          </a:p>
        </p:txBody>
      </p:sp>
    </p:spTree>
    <p:extLst>
      <p:ext uri="{BB962C8B-B14F-4D97-AF65-F5344CB8AC3E}">
        <p14:creationId xmlns:p14="http://schemas.microsoft.com/office/powerpoint/2010/main" val="96935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5</a:t>
            </a:fld>
            <a:endParaRPr lang="en-US"/>
          </a:p>
        </p:txBody>
      </p:sp>
    </p:spTree>
    <p:extLst>
      <p:ext uri="{BB962C8B-B14F-4D97-AF65-F5344CB8AC3E}">
        <p14:creationId xmlns:p14="http://schemas.microsoft.com/office/powerpoint/2010/main" val="325010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B743D-50B7-2289-83D8-E58ACE36F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D75F9-FBDE-82C7-E4EA-454069FA5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B0C4B-60B7-AB1B-32E9-BCB6EFEBC1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AF70CC-D2D8-F6BA-E5BB-4BE1F0DFA780}"/>
              </a:ext>
            </a:extLst>
          </p:cNvPr>
          <p:cNvSpPr>
            <a:spLocks noGrp="1"/>
          </p:cNvSpPr>
          <p:nvPr>
            <p:ph type="sldNum" sz="quarter" idx="5"/>
          </p:nvPr>
        </p:nvSpPr>
        <p:spPr/>
        <p:txBody>
          <a:bodyPr/>
          <a:lstStyle/>
          <a:p>
            <a:fld id="{40042B59-613B-4376-8499-247D74771BF2}" type="slidenum">
              <a:rPr lang="en-US" smtClean="0"/>
              <a:t>6</a:t>
            </a:fld>
            <a:endParaRPr lang="en-US"/>
          </a:p>
        </p:txBody>
      </p:sp>
    </p:spTree>
    <p:extLst>
      <p:ext uri="{BB962C8B-B14F-4D97-AF65-F5344CB8AC3E}">
        <p14:creationId xmlns:p14="http://schemas.microsoft.com/office/powerpoint/2010/main" val="310133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7</a:t>
            </a:fld>
            <a:endParaRPr lang="en-US"/>
          </a:p>
        </p:txBody>
      </p:sp>
    </p:spTree>
    <p:extLst>
      <p:ext uri="{BB962C8B-B14F-4D97-AF65-F5344CB8AC3E}">
        <p14:creationId xmlns:p14="http://schemas.microsoft.com/office/powerpoint/2010/main" val="341350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sz="1200" kern="1200" baseline="0" dirty="0">
              <a:solidFill>
                <a:schemeClr val="tx1"/>
              </a:solidFill>
              <a:effectLst/>
              <a:latin typeface="+mn-lt"/>
              <a:ea typeface="+mn-ea"/>
              <a:cs typeface="+mn-cs"/>
              <a:sym typeface="Webdings" panose="05030102010509060703" pitchFamily="18" charset="2"/>
            </a:endParaRPr>
          </a:p>
        </p:txBody>
      </p:sp>
      <p:sp>
        <p:nvSpPr>
          <p:cNvPr id="4" name="Slide Number Placeholder 3"/>
          <p:cNvSpPr>
            <a:spLocks noGrp="1"/>
          </p:cNvSpPr>
          <p:nvPr>
            <p:ph type="sldNum" sz="quarter" idx="10"/>
          </p:nvPr>
        </p:nvSpPr>
        <p:spPr/>
        <p:txBody>
          <a:bodyPr/>
          <a:lstStyle/>
          <a:p>
            <a:fld id="{9BB6F4AE-9FD2-408F-8EB3-7426F3D5A079}" type="slidenum">
              <a:rPr lang="en-US" smtClean="0"/>
              <a:t>9</a:t>
            </a:fld>
            <a:endParaRPr lang="en-US" dirty="0"/>
          </a:p>
        </p:txBody>
      </p:sp>
    </p:spTree>
    <p:extLst>
      <p:ext uri="{BB962C8B-B14F-4D97-AF65-F5344CB8AC3E}">
        <p14:creationId xmlns:p14="http://schemas.microsoft.com/office/powerpoint/2010/main" val="284178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10</a:t>
            </a:fld>
            <a:endParaRPr lang="en-US" dirty="0"/>
          </a:p>
        </p:txBody>
      </p:sp>
    </p:spTree>
    <p:extLst>
      <p:ext uri="{BB962C8B-B14F-4D97-AF65-F5344CB8AC3E}">
        <p14:creationId xmlns:p14="http://schemas.microsoft.com/office/powerpoint/2010/main" val="23205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Font typeface="Webdings" panose="05030102010509060703" pitchFamily="18" charset="2"/>
              <a:buNone/>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11</a:t>
            </a:fld>
            <a:endParaRPr lang="en-US" dirty="0"/>
          </a:p>
        </p:txBody>
      </p:sp>
    </p:spTree>
    <p:extLst>
      <p:ext uri="{BB962C8B-B14F-4D97-AF65-F5344CB8AC3E}">
        <p14:creationId xmlns:p14="http://schemas.microsoft.com/office/powerpoint/2010/main" val="394161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AC9B-3B87-46B9-8D2B-E70E3CC14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EFD6F9-CDD6-4A4B-A6B2-F777F41FA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00D07A-0A92-4F73-9E05-236B7BAB94E3}"/>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753C4935-7D5B-492E-8428-592F1C644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DE88-EC21-4FDC-8D35-7737559F0B60}"/>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3505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8211-C9D0-4467-99FD-1E9F16FBB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AD328D-17F7-41E6-8939-BEFDB8318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14AD0-B088-45A2-801E-7E3D2C005366}"/>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8210D2F7-CEA6-4E93-8DF0-A8BA6C3AD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DD459-456F-4143-8710-3B9DDBCBB271}"/>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82253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414D3-8956-4704-8953-F5464717A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8F1D-CC50-4707-B266-BA08E610B6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C63FC-EF8F-4303-B0F2-E28BBCE2BBE9}"/>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4FFDDC25-11F8-481A-AE3C-FD9336BD6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167B2-671E-49D9-874E-9B1CC83AD3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8392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6A06-763B-4876-96F2-1D1444544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013C2-262A-42AB-A5D4-2B39088E2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7DE4D-7515-4EA5-B283-93EB23C0B061}"/>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EECA1C37-2D97-4205-9E76-EF0D68210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F8BC-93B9-4FF7-B1FE-0AEDF90B77B5}"/>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03591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E0B7-DF44-4D4D-A7C0-FC1C09BDB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9345-0BE1-4E77-A18D-EE7C82A1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AB49E-2883-43D5-9266-8CCDB0906DCE}"/>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638EE041-6DE9-4DA5-9A6A-BBAD90751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7E6FE-6DB2-45BD-86F6-2CB21ED825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11140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A4ED-DCE8-4FE3-8726-31522CA2B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D8DE2-3B8D-478D-9C1D-1C18415AC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20800-FE85-41BA-B233-2D25735BA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97820-06CD-4D69-977B-FCFD439E79D7}"/>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6" name="Footer Placeholder 5">
            <a:extLst>
              <a:ext uri="{FF2B5EF4-FFF2-40B4-BE49-F238E27FC236}">
                <a16:creationId xmlns:a16="http://schemas.microsoft.com/office/drawing/2014/main" id="{A6886658-E84A-41CA-8EC1-DCC5A2949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1DF8B-13A0-4EF6-8E45-C0F6DB74A5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52395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960B-7CA2-404D-940A-3A9B7A48A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979FCC-DE3E-41E1-8857-056D7A603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A6894-3F51-457A-B523-D6268E4B5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6CFD8-F9D1-4200-BB7E-76A70EDAF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96A3E-FFCD-44E7-9C88-20026F71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F9CC3-D3E2-472A-94E7-37108B5FCD09}"/>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8" name="Footer Placeholder 7">
            <a:extLst>
              <a:ext uri="{FF2B5EF4-FFF2-40B4-BE49-F238E27FC236}">
                <a16:creationId xmlns:a16="http://schemas.microsoft.com/office/drawing/2014/main" id="{DFD5D801-BDEC-4A7C-90C6-03C66DC1F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C0140-E2A7-44F0-BC4A-3EF9E34F631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62687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67AC-5426-4DE2-913F-6CD12ADFA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4C152B-0545-420C-9AD4-A633C1B9743B}"/>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4" name="Footer Placeholder 3">
            <a:extLst>
              <a:ext uri="{FF2B5EF4-FFF2-40B4-BE49-F238E27FC236}">
                <a16:creationId xmlns:a16="http://schemas.microsoft.com/office/drawing/2014/main" id="{6403CA7C-68E8-4894-82FB-1480655F5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C0CF3B-787D-4E24-BB0B-A021E5410C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798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B79AD-E1A2-4A8A-AB97-D33787657C98}"/>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3" name="Footer Placeholder 2">
            <a:extLst>
              <a:ext uri="{FF2B5EF4-FFF2-40B4-BE49-F238E27FC236}">
                <a16:creationId xmlns:a16="http://schemas.microsoft.com/office/drawing/2014/main" id="{910A36C0-52EE-451C-98E6-72243E39E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0EE29-5C9B-4AC2-81E8-17BBA43B3D7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7954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104A-F0BF-4543-A626-C401B74C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54A18-79C5-41D4-8321-2FA2D71A9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19B4F-52D3-4447-A37B-A338116BF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E38BD-532D-4C64-B4D8-2DB94DF6405A}"/>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6" name="Footer Placeholder 5">
            <a:extLst>
              <a:ext uri="{FF2B5EF4-FFF2-40B4-BE49-F238E27FC236}">
                <a16:creationId xmlns:a16="http://schemas.microsoft.com/office/drawing/2014/main" id="{B71F767F-BCB6-40F2-9A95-C3838418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C2F9D-C7AC-4BF1-A6B8-E3E4C9CD07E7}"/>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21438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9D75-7826-42BB-B994-1C4663D9A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EE953-9616-492A-BD90-E0B6AF74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0F9B5-3B66-4756-9C24-2256D95D3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B0D48-CF06-4860-AB18-50111C088BE5}"/>
              </a:ext>
            </a:extLst>
          </p:cNvPr>
          <p:cNvSpPr>
            <a:spLocks noGrp="1"/>
          </p:cNvSpPr>
          <p:nvPr>
            <p:ph type="dt" sz="half" idx="10"/>
          </p:nvPr>
        </p:nvSpPr>
        <p:spPr/>
        <p:txBody>
          <a:bodyPr/>
          <a:lstStyle/>
          <a:p>
            <a:fld id="{7263A192-4D12-409D-AFA3-D5FD370F1E32}" type="datetimeFigureOut">
              <a:rPr lang="en-US" smtClean="0"/>
              <a:t>1/14/2025</a:t>
            </a:fld>
            <a:endParaRPr lang="en-US"/>
          </a:p>
        </p:txBody>
      </p:sp>
      <p:sp>
        <p:nvSpPr>
          <p:cNvPr id="6" name="Footer Placeholder 5">
            <a:extLst>
              <a:ext uri="{FF2B5EF4-FFF2-40B4-BE49-F238E27FC236}">
                <a16:creationId xmlns:a16="http://schemas.microsoft.com/office/drawing/2014/main" id="{46BE2ED9-64B8-4766-AC47-2B0E89801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AE64F-8D92-48FC-9625-F82BA0534C33}"/>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0977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7E9C-0AFE-4F81-AA56-E2DD48370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471A3-C239-49CE-8A22-A61AA5FFC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0CB15-F49F-4BC1-BAC1-A44B2050F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3A192-4D12-409D-AFA3-D5FD370F1E32}" type="datetimeFigureOut">
              <a:rPr lang="en-US" smtClean="0"/>
              <a:t>1/14/2025</a:t>
            </a:fld>
            <a:endParaRPr lang="en-US"/>
          </a:p>
        </p:txBody>
      </p:sp>
      <p:sp>
        <p:nvSpPr>
          <p:cNvPr id="5" name="Footer Placeholder 4">
            <a:extLst>
              <a:ext uri="{FF2B5EF4-FFF2-40B4-BE49-F238E27FC236}">
                <a16:creationId xmlns:a16="http://schemas.microsoft.com/office/drawing/2014/main" id="{4B8F9491-0AA6-421C-8F3D-5554705DD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FFC70-735D-4B66-A454-20F90363D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14DA-4246-441C-8A4E-F77DF3860C81}" type="slidenum">
              <a:rPr lang="en-US" smtClean="0"/>
              <a:t>‹#›</a:t>
            </a:fld>
            <a:endParaRPr lang="en-US"/>
          </a:p>
        </p:txBody>
      </p:sp>
    </p:spTree>
    <p:extLst>
      <p:ext uri="{BB962C8B-B14F-4D97-AF65-F5344CB8AC3E}">
        <p14:creationId xmlns:p14="http://schemas.microsoft.com/office/powerpoint/2010/main" val="419287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29SQn8nB2Gt4ihAr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omelesstohoused.com/Volunteer%20Waiver.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rms.gle/29SQn8nB2Gt4ihAr8"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B2DE98-1E76-0EB1-1F7D-D2E577D59761}"/>
              </a:ext>
            </a:extLst>
          </p:cNvPr>
          <p:cNvSpPr>
            <a:spLocks noGrp="1"/>
          </p:cNvSpPr>
          <p:nvPr>
            <p:ph type="ctrTitle"/>
          </p:nvPr>
        </p:nvSpPr>
        <p:spPr>
          <a:xfrm>
            <a:off x="5297762" y="640080"/>
            <a:ext cx="6251110" cy="3566160"/>
          </a:xfrm>
        </p:spPr>
        <p:txBody>
          <a:bodyPr vert="horz" lIns="91440" tIns="45720" rIns="91440" bIns="45720" rtlCol="0" anchor="b">
            <a:normAutofit/>
          </a:bodyPr>
          <a:lstStyle/>
          <a:p>
            <a:pPr algn="l"/>
            <a:r>
              <a:rPr lang="en-US" sz="5400"/>
              <a:t>2024 PIT: Counting Youth </a:t>
            </a:r>
          </a:p>
        </p:txBody>
      </p:sp>
      <p:sp>
        <p:nvSpPr>
          <p:cNvPr id="6" name="TextBox 5">
            <a:extLst>
              <a:ext uri="{FF2B5EF4-FFF2-40B4-BE49-F238E27FC236}">
                <a16:creationId xmlns:a16="http://schemas.microsoft.com/office/drawing/2014/main" id="{8151E7EC-30E1-BA00-578D-6D4B07BA2810}"/>
              </a:ext>
            </a:extLst>
          </p:cNvPr>
          <p:cNvSpPr txBox="1"/>
          <p:nvPr/>
        </p:nvSpPr>
        <p:spPr>
          <a:xfrm>
            <a:off x="5297760" y="4636008"/>
            <a:ext cx="6251111" cy="1572768"/>
          </a:xfrm>
          <a:prstGeom prst="rect">
            <a:avLst/>
          </a:prstGeom>
        </p:spPr>
        <p:txBody>
          <a:bodyPr vert="horz" lIns="91440" tIns="45720" rIns="91440" bIns="45720" rtlCol="0">
            <a:normAutofit/>
          </a:bodyPr>
          <a:lstStyle/>
          <a:p>
            <a:pPr>
              <a:lnSpc>
                <a:spcPct val="90000"/>
              </a:lnSpc>
              <a:spcBef>
                <a:spcPts val="1000"/>
              </a:spcBef>
            </a:pPr>
            <a:r>
              <a:rPr lang="en-US" sz="2400"/>
              <a:t>How to conduct the 2025 PIT!</a:t>
            </a:r>
          </a:p>
        </p:txBody>
      </p:sp>
      <p:pic>
        <p:nvPicPr>
          <p:cNvPr id="3" name="Picture 2">
            <a:extLst>
              <a:ext uri="{FF2B5EF4-FFF2-40B4-BE49-F238E27FC236}">
                <a16:creationId xmlns:a16="http://schemas.microsoft.com/office/drawing/2014/main" id="{B9589662-E30F-FC4E-4040-20857492D368}"/>
              </a:ext>
            </a:extLst>
          </p:cNvPr>
          <p:cNvPicPr>
            <a:picLocks noChangeAspect="1"/>
          </p:cNvPicPr>
          <p:nvPr/>
        </p:nvPicPr>
        <p:blipFill>
          <a:blip r:embed="rId2"/>
          <a:srcRect t="3981" r="1" b="9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7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 1: Complete the PIT survey if unsheltered</a:t>
            </a:r>
          </a:p>
        </p:txBody>
      </p:sp>
      <p:sp>
        <p:nvSpPr>
          <p:cNvPr id="3" name="Content Placeholder 2"/>
          <p:cNvSpPr>
            <a:spLocks noGrp="1"/>
          </p:cNvSpPr>
          <p:nvPr>
            <p:ph idx="1"/>
          </p:nvPr>
        </p:nvSpPr>
        <p:spPr>
          <a:xfrm>
            <a:off x="838200" y="1736019"/>
            <a:ext cx="10515600" cy="3696968"/>
          </a:xfrm>
        </p:spPr>
        <p:txBody>
          <a:bodyPr>
            <a:normAutofit/>
          </a:bodyPr>
          <a:lstStyle/>
          <a:p>
            <a:r>
              <a:rPr lang="en-US" sz="2400" dirty="0"/>
              <a:t>Rember that any youth who is unsheltered should first complete the PIT Live or PIT paper survey. </a:t>
            </a:r>
            <a:endParaRPr lang="en-US" dirty="0"/>
          </a:p>
        </p:txBody>
      </p:sp>
    </p:spTree>
    <p:extLst>
      <p:ext uri="{BB962C8B-B14F-4D97-AF65-F5344CB8AC3E}">
        <p14:creationId xmlns:p14="http://schemas.microsoft.com/office/powerpoint/2010/main" val="300284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0512" cy="1325563"/>
          </a:xfrm>
        </p:spPr>
        <p:txBody>
          <a:bodyPr/>
          <a:lstStyle/>
          <a:p>
            <a:pPr marL="0" indent="0">
              <a:buNone/>
            </a:pPr>
            <a:r>
              <a:rPr lang="en-US" dirty="0">
                <a:solidFill>
                  <a:schemeClr val="accent1"/>
                </a:solidFill>
              </a:rPr>
              <a:t>Step 2: Explain what you’re doing &amp; get consent</a:t>
            </a:r>
          </a:p>
        </p:txBody>
      </p:sp>
      <p:sp>
        <p:nvSpPr>
          <p:cNvPr id="3" name="Content Placeholder 2"/>
          <p:cNvSpPr>
            <a:spLocks noGrp="1"/>
          </p:cNvSpPr>
          <p:nvPr>
            <p:ph idx="1"/>
          </p:nvPr>
        </p:nvSpPr>
        <p:spPr/>
        <p:txBody>
          <a:bodyPr>
            <a:normAutofit/>
          </a:bodyPr>
          <a:lstStyle/>
          <a:p>
            <a:r>
              <a:rPr lang="en-US" dirty="0"/>
              <a:t>Explain why you are conducting the Youth Count using the script.</a:t>
            </a:r>
          </a:p>
          <a:p>
            <a:r>
              <a:rPr lang="en-US" dirty="0"/>
              <a:t>Ask for consent to answer your questions.</a:t>
            </a:r>
          </a:p>
          <a:p>
            <a:r>
              <a:rPr lang="en-US" dirty="0"/>
              <a:t>If they give consent, continue with the interview. If they don’t, thank them for their time, and use the observation form.</a:t>
            </a:r>
          </a:p>
        </p:txBody>
      </p:sp>
      <p:sp>
        <p:nvSpPr>
          <p:cNvPr id="12" name="Rectangle 11" descr="Background."/>
          <p:cNvSpPr/>
          <p:nvPr/>
        </p:nvSpPr>
        <p:spPr>
          <a:xfrm>
            <a:off x="1578004" y="5094530"/>
            <a:ext cx="9124015" cy="1398345"/>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p:cNvSpPr/>
          <p:nvPr/>
        </p:nvSpPr>
        <p:spPr>
          <a:xfrm>
            <a:off x="1578004" y="5165086"/>
            <a:ext cx="9124015" cy="1398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7146" tIns="64770" rIns="64770" bIns="64770" numCol="1" spcCol="1270" anchor="ctr" anchorCtr="0">
            <a:noAutofit/>
          </a:bodyPr>
          <a:lstStyle/>
          <a:p>
            <a:pPr lvl="0" algn="l" defTabSz="755650">
              <a:lnSpc>
                <a:spcPct val="90000"/>
              </a:lnSpc>
              <a:spcBef>
                <a:spcPct val="0"/>
              </a:spcBef>
              <a:spcAft>
                <a:spcPct val="35000"/>
              </a:spcAft>
            </a:pPr>
            <a:r>
              <a:rPr lang="en-US" sz="2000" dirty="0"/>
              <a:t>Hello, today we are conducting a special survey of youth who a living in unsheltered or unstable housing situations to better understand the needs of youth in our region. This data will be used to develop a community plan to prevent and end youth homelessness. </a:t>
            </a:r>
            <a:endParaRPr lang="en-US" sz="2000" i="1" kern="1200" dirty="0"/>
          </a:p>
        </p:txBody>
      </p:sp>
      <p:sp>
        <p:nvSpPr>
          <p:cNvPr id="11" name="Rectangle 10" descr="This icon is a beginning quotation mark to denote that the text in the box next to it is a sample quotation to use when speaking with people experiencing homelessness.&#10;"/>
          <p:cNvSpPr/>
          <p:nvPr/>
        </p:nvSpPr>
        <p:spPr>
          <a:xfrm>
            <a:off x="1342492" y="4857505"/>
            <a:ext cx="978842" cy="1196909"/>
          </a:xfrm>
          <a:prstGeom prst="rect">
            <a:avLst/>
          </a:prstGeom>
          <a: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l="-3000" r="-300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15394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1508" cy="1325563"/>
          </a:xfrm>
        </p:spPr>
        <p:txBody>
          <a:bodyPr/>
          <a:lstStyle/>
          <a:p>
            <a:pPr marL="0" indent="0">
              <a:buNone/>
            </a:pPr>
            <a:r>
              <a:rPr lang="en-US" dirty="0">
                <a:solidFill>
                  <a:schemeClr val="accent1"/>
                </a:solidFill>
              </a:rPr>
              <a:t>Step 3: Conduct the interview</a:t>
            </a:r>
          </a:p>
        </p:txBody>
      </p:sp>
      <p:sp>
        <p:nvSpPr>
          <p:cNvPr id="3" name="Content Placeholder 2"/>
          <p:cNvSpPr>
            <a:spLocks noGrp="1"/>
          </p:cNvSpPr>
          <p:nvPr>
            <p:ph idx="1"/>
          </p:nvPr>
        </p:nvSpPr>
        <p:spPr>
          <a:xfrm>
            <a:off x="838200" y="1825624"/>
            <a:ext cx="10515600" cy="4789967"/>
          </a:xfrm>
        </p:spPr>
        <p:txBody>
          <a:bodyPr>
            <a:normAutofit/>
          </a:bodyPr>
          <a:lstStyle/>
          <a:p>
            <a:r>
              <a:rPr lang="en-US" dirty="0"/>
              <a:t>You can conduct the interview via a paper form or </a:t>
            </a:r>
            <a:r>
              <a:rPr lang="en-US" dirty="0">
                <a:hlinkClick r:id="rId3"/>
              </a:rPr>
              <a:t>online</a:t>
            </a:r>
            <a:r>
              <a:rPr lang="en-US" dirty="0"/>
              <a:t>. </a:t>
            </a:r>
          </a:p>
          <a:p>
            <a:r>
              <a:rPr lang="en-US" dirty="0"/>
              <a:t>Go through </a:t>
            </a:r>
            <a:r>
              <a:rPr lang="en-US" b="1" dirty="0"/>
              <a:t>each</a:t>
            </a:r>
            <a:r>
              <a:rPr lang="en-US" dirty="0"/>
              <a:t> question in the survey form. </a:t>
            </a:r>
          </a:p>
          <a:p>
            <a:pPr lvl="1"/>
            <a:r>
              <a:rPr lang="en-US" dirty="0"/>
              <a:t>Remember: people have the right not to answer all questions!</a:t>
            </a:r>
          </a:p>
          <a:p>
            <a:r>
              <a:rPr lang="en-US" dirty="0"/>
              <a:t>Add any notes that may be helpful </a:t>
            </a:r>
          </a:p>
          <a:p>
            <a:pPr lvl="1"/>
            <a:r>
              <a:rPr lang="en-US" dirty="0"/>
              <a:t>Example: If a youth is says they are not homeless or unstably housed but states they don’t feel safe at home due to an abusive or alcohol partner or parent.</a:t>
            </a:r>
          </a:p>
          <a:p>
            <a:r>
              <a:rPr lang="en-US" dirty="0"/>
              <a:t>Conduct second survey if more than one youth in household. </a:t>
            </a:r>
          </a:p>
        </p:txBody>
      </p:sp>
    </p:spTree>
    <p:extLst>
      <p:ext uri="{BB962C8B-B14F-4D97-AF65-F5344CB8AC3E}">
        <p14:creationId xmlns:p14="http://schemas.microsoft.com/office/powerpoint/2010/main" val="156387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A5DF0-664C-E1E8-E0FE-F4C5062A5EF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D8334A7-FF7C-8557-967C-F8FFE8F25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E10345C-D650-1BA8-DB08-C150F3A6E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BEBF2896-5519-2584-D4CD-BCAD8DCECC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D862AF0F-951C-E5B8-CE54-F0028031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EDB54ECF-2B0C-6770-C57F-21145169A5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6CA0F9A9-8611-A27B-7FDF-8D1622018119}"/>
              </a:ext>
            </a:extLst>
          </p:cNvPr>
          <p:cNvSpPr txBox="1"/>
          <p:nvPr/>
        </p:nvSpPr>
        <p:spPr>
          <a:xfrm>
            <a:off x="8782003" y="216680"/>
            <a:ext cx="2006637" cy="369332"/>
          </a:xfrm>
          <a:prstGeom prst="rect">
            <a:avLst/>
          </a:prstGeom>
          <a:noFill/>
        </p:spPr>
        <p:txBody>
          <a:bodyPr wrap="square" rtlCol="0">
            <a:spAutoFit/>
          </a:bodyPr>
          <a:lstStyle/>
          <a:p>
            <a:r>
              <a:rPr lang="en-US" dirty="0">
                <a:solidFill>
                  <a:schemeClr val="bg1"/>
                </a:solidFill>
              </a:rPr>
              <a:t>Household Type. </a:t>
            </a:r>
          </a:p>
        </p:txBody>
      </p:sp>
      <p:pic>
        <p:nvPicPr>
          <p:cNvPr id="7" name="Picture 6">
            <a:extLst>
              <a:ext uri="{FF2B5EF4-FFF2-40B4-BE49-F238E27FC236}">
                <a16:creationId xmlns:a16="http://schemas.microsoft.com/office/drawing/2014/main" id="{9319B43A-9BAA-1CE0-3459-CA285D313D6F}"/>
              </a:ext>
            </a:extLst>
          </p:cNvPr>
          <p:cNvPicPr>
            <a:picLocks noChangeAspect="1"/>
          </p:cNvPicPr>
          <p:nvPr/>
        </p:nvPicPr>
        <p:blipFill>
          <a:blip r:embed="rId2"/>
          <a:stretch>
            <a:fillRect/>
          </a:stretch>
        </p:blipFill>
        <p:spPr>
          <a:xfrm>
            <a:off x="275566" y="1262966"/>
            <a:ext cx="8117807" cy="3639696"/>
          </a:xfrm>
          <a:prstGeom prst="rect">
            <a:avLst/>
          </a:prstGeom>
        </p:spPr>
      </p:pic>
    </p:spTree>
    <p:extLst>
      <p:ext uri="{BB962C8B-B14F-4D97-AF65-F5344CB8AC3E}">
        <p14:creationId xmlns:p14="http://schemas.microsoft.com/office/powerpoint/2010/main" val="52502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C31206DC-2263-4562-B8D4-C5C20965BEF1}"/>
              </a:ext>
            </a:extLst>
          </p:cNvPr>
          <p:cNvPicPr>
            <a:picLocks noGrp="1" noChangeAspect="1"/>
          </p:cNvPicPr>
          <p:nvPr>
            <p:ph idx="1"/>
          </p:nvPr>
        </p:nvPicPr>
        <p:blipFill>
          <a:blip r:embed="rId2"/>
          <a:stretch>
            <a:fillRect/>
          </a:stretch>
        </p:blipFill>
        <p:spPr>
          <a:xfrm>
            <a:off x="1241080" y="438750"/>
            <a:ext cx="5000404" cy="6079519"/>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ED828456-89CF-38C5-C35C-D05DD7121383}"/>
              </a:ext>
            </a:extLst>
          </p:cNvPr>
          <p:cNvSpPr txBox="1"/>
          <p:nvPr/>
        </p:nvSpPr>
        <p:spPr>
          <a:xfrm>
            <a:off x="8782003" y="216680"/>
            <a:ext cx="2006637" cy="646331"/>
          </a:xfrm>
          <a:prstGeom prst="rect">
            <a:avLst/>
          </a:prstGeom>
          <a:noFill/>
        </p:spPr>
        <p:txBody>
          <a:bodyPr wrap="square" rtlCol="0">
            <a:spAutoFit/>
          </a:bodyPr>
          <a:lstStyle/>
          <a:p>
            <a:r>
              <a:rPr lang="en-US" dirty="0">
                <a:solidFill>
                  <a:schemeClr val="bg1"/>
                </a:solidFill>
              </a:rPr>
              <a:t>Assessment of housing situation. </a:t>
            </a:r>
          </a:p>
        </p:txBody>
      </p:sp>
    </p:spTree>
    <p:extLst>
      <p:ext uri="{BB962C8B-B14F-4D97-AF65-F5344CB8AC3E}">
        <p14:creationId xmlns:p14="http://schemas.microsoft.com/office/powerpoint/2010/main" val="198447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221D13-FB65-1D81-CE34-44A378D91EE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6C2B046-1B3B-3034-B3CC-0D2ED042E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3E4FE38-3CAD-2FA0-43E2-BAD7A0D0A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F8207EF1-9121-39D3-7BA4-6444FBE923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E8C2BE93-F98C-0A2E-B60B-59F65CDD8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BCC6004-9B55-6B88-A448-A3294D540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43E100C2-C023-553E-40BE-6E6D54E0E04F}"/>
              </a:ext>
            </a:extLst>
          </p:cNvPr>
          <p:cNvSpPr txBox="1"/>
          <p:nvPr/>
        </p:nvSpPr>
        <p:spPr>
          <a:xfrm>
            <a:off x="8782003" y="216680"/>
            <a:ext cx="2006637" cy="369332"/>
          </a:xfrm>
          <a:prstGeom prst="rect">
            <a:avLst/>
          </a:prstGeom>
          <a:noFill/>
        </p:spPr>
        <p:txBody>
          <a:bodyPr wrap="square" rtlCol="0">
            <a:spAutoFit/>
          </a:bodyPr>
          <a:lstStyle/>
          <a:p>
            <a:r>
              <a:rPr lang="en-US" dirty="0">
                <a:solidFill>
                  <a:schemeClr val="bg1"/>
                </a:solidFill>
              </a:rPr>
              <a:t>Educational Status</a:t>
            </a:r>
          </a:p>
        </p:txBody>
      </p:sp>
      <p:pic>
        <p:nvPicPr>
          <p:cNvPr id="7" name="Picture 6">
            <a:extLst>
              <a:ext uri="{FF2B5EF4-FFF2-40B4-BE49-F238E27FC236}">
                <a16:creationId xmlns:a16="http://schemas.microsoft.com/office/drawing/2014/main" id="{D00938FC-0EC4-2DC1-471B-CD76FE79C711}"/>
              </a:ext>
            </a:extLst>
          </p:cNvPr>
          <p:cNvPicPr>
            <a:picLocks noChangeAspect="1"/>
          </p:cNvPicPr>
          <p:nvPr/>
        </p:nvPicPr>
        <p:blipFill>
          <a:blip r:embed="rId2"/>
          <a:stretch>
            <a:fillRect/>
          </a:stretch>
        </p:blipFill>
        <p:spPr>
          <a:xfrm>
            <a:off x="1025579" y="640147"/>
            <a:ext cx="6352290" cy="5375015"/>
          </a:xfrm>
          <a:prstGeom prst="rect">
            <a:avLst/>
          </a:prstGeom>
        </p:spPr>
      </p:pic>
    </p:spTree>
    <p:extLst>
      <p:ext uri="{BB962C8B-B14F-4D97-AF65-F5344CB8AC3E}">
        <p14:creationId xmlns:p14="http://schemas.microsoft.com/office/powerpoint/2010/main" val="406164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A39E9E-B2A8-ACFE-F745-9F8E5BC8348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CEA15D7-C6D4-49AB-D828-D5FEEA680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AAF96D06-5E04-BE05-77AE-39D28A752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07241F5F-0048-0849-13E9-CE353CC6F3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ED1B6218-D344-8B93-24F8-2AC94C39D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27126A21-44E1-EF71-8F55-EEBA4F057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E2C8F286-D5E7-F54F-EBDE-BA664ACDE530}"/>
              </a:ext>
            </a:extLst>
          </p:cNvPr>
          <p:cNvSpPr txBox="1"/>
          <p:nvPr/>
        </p:nvSpPr>
        <p:spPr>
          <a:xfrm>
            <a:off x="8782003" y="216680"/>
            <a:ext cx="2006637" cy="3970318"/>
          </a:xfrm>
          <a:prstGeom prst="rect">
            <a:avLst/>
          </a:prstGeom>
          <a:noFill/>
        </p:spPr>
        <p:txBody>
          <a:bodyPr wrap="square" rtlCol="0">
            <a:spAutoFit/>
          </a:bodyPr>
          <a:lstStyle/>
          <a:p>
            <a:r>
              <a:rPr lang="en-US" dirty="0">
                <a:solidFill>
                  <a:schemeClr val="bg1"/>
                </a:solidFill>
              </a:rPr>
              <a:t>Sensitive Situations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pic>
        <p:nvPicPr>
          <p:cNvPr id="3" name="Picture 2">
            <a:extLst>
              <a:ext uri="{FF2B5EF4-FFF2-40B4-BE49-F238E27FC236}">
                <a16:creationId xmlns:a16="http://schemas.microsoft.com/office/drawing/2014/main" id="{874849B8-27BD-27E1-E72D-15B1CDE679F5}"/>
              </a:ext>
            </a:extLst>
          </p:cNvPr>
          <p:cNvPicPr>
            <a:picLocks noChangeAspect="1"/>
          </p:cNvPicPr>
          <p:nvPr/>
        </p:nvPicPr>
        <p:blipFill>
          <a:blip r:embed="rId2"/>
          <a:stretch>
            <a:fillRect/>
          </a:stretch>
        </p:blipFill>
        <p:spPr>
          <a:xfrm>
            <a:off x="948454" y="347640"/>
            <a:ext cx="6248446" cy="6162720"/>
          </a:xfrm>
          <a:prstGeom prst="rect">
            <a:avLst/>
          </a:prstGeom>
        </p:spPr>
      </p:pic>
      <p:sp>
        <p:nvSpPr>
          <p:cNvPr id="4" name="TextBox 3">
            <a:extLst>
              <a:ext uri="{FF2B5EF4-FFF2-40B4-BE49-F238E27FC236}">
                <a16:creationId xmlns:a16="http://schemas.microsoft.com/office/drawing/2014/main" id="{487DBE3C-1D31-35F0-94E3-C64115CD2422}"/>
              </a:ext>
            </a:extLst>
          </p:cNvPr>
          <p:cNvSpPr txBox="1"/>
          <p:nvPr/>
        </p:nvSpPr>
        <p:spPr>
          <a:xfrm>
            <a:off x="9386153" y="2323921"/>
            <a:ext cx="2470150" cy="4524315"/>
          </a:xfrm>
          <a:prstGeom prst="rect">
            <a:avLst/>
          </a:prstGeom>
          <a:noFill/>
        </p:spPr>
        <p:txBody>
          <a:bodyPr wrap="square" rtlCol="0">
            <a:spAutoFit/>
          </a:bodyPr>
          <a:lstStyle/>
          <a:p>
            <a:r>
              <a:rPr lang="en-US" dirty="0">
                <a:solidFill>
                  <a:schemeClr val="bg1"/>
                </a:solidFill>
              </a:rPr>
              <a:t>This is a list of situations that youth who are homeless or unstably housed may encounter. </a:t>
            </a:r>
          </a:p>
          <a:p>
            <a:endParaRPr lang="en-US" dirty="0">
              <a:solidFill>
                <a:schemeClr val="bg1"/>
              </a:solidFill>
            </a:endParaRPr>
          </a:p>
          <a:p>
            <a:r>
              <a:rPr lang="en-US" dirty="0">
                <a:solidFill>
                  <a:schemeClr val="bg1"/>
                </a:solidFill>
              </a:rPr>
              <a:t>Please emphasize that you only need YES or NO answers. </a:t>
            </a:r>
          </a:p>
          <a:p>
            <a:endParaRPr lang="en-US" dirty="0">
              <a:solidFill>
                <a:schemeClr val="bg1"/>
              </a:solidFill>
            </a:endParaRPr>
          </a:p>
          <a:p>
            <a:r>
              <a:rPr lang="en-US" dirty="0">
                <a:solidFill>
                  <a:schemeClr val="bg1"/>
                </a:solidFill>
              </a:rPr>
              <a:t>Youth do not need to answer, but share that answers help us better understand situations that youth encounter and ways to better support youth. </a:t>
            </a:r>
          </a:p>
        </p:txBody>
      </p:sp>
    </p:spTree>
    <p:extLst>
      <p:ext uri="{BB962C8B-B14F-4D97-AF65-F5344CB8AC3E}">
        <p14:creationId xmlns:p14="http://schemas.microsoft.com/office/powerpoint/2010/main" val="247632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DAEB71-0C07-F3BA-D0A5-70EF3DCF3B0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CC20D65-AE80-F2D0-CE0C-0E9AE87A7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E377E5A-DF58-47FB-C1F8-F5EB4B4CD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734EF24-A1B7-C896-34F0-D950BD262B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5F5CA1DD-6EF1-C464-639B-7DE8E7CD0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23ED0DA6-A5EC-41CF-0FC4-A9D5F8E45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B0BC2EED-558E-4513-EF9A-D879B080D24E}"/>
              </a:ext>
            </a:extLst>
          </p:cNvPr>
          <p:cNvSpPr txBox="1"/>
          <p:nvPr/>
        </p:nvSpPr>
        <p:spPr>
          <a:xfrm>
            <a:off x="8782003" y="216680"/>
            <a:ext cx="2006637" cy="3970318"/>
          </a:xfrm>
          <a:prstGeom prst="rect">
            <a:avLst/>
          </a:prstGeom>
          <a:noFill/>
        </p:spPr>
        <p:txBody>
          <a:bodyPr wrap="square" rtlCol="0">
            <a:spAutoFit/>
          </a:bodyPr>
          <a:lstStyle/>
          <a:p>
            <a:r>
              <a:rPr lang="en-US" dirty="0">
                <a:solidFill>
                  <a:schemeClr val="bg1"/>
                </a:solidFill>
              </a:rPr>
              <a:t>Other obstacles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sp>
        <p:nvSpPr>
          <p:cNvPr id="4" name="TextBox 3">
            <a:extLst>
              <a:ext uri="{FF2B5EF4-FFF2-40B4-BE49-F238E27FC236}">
                <a16:creationId xmlns:a16="http://schemas.microsoft.com/office/drawing/2014/main" id="{7D8D3F4A-6BB4-6254-1A6A-413FCA29B727}"/>
              </a:ext>
            </a:extLst>
          </p:cNvPr>
          <p:cNvSpPr txBox="1"/>
          <p:nvPr/>
        </p:nvSpPr>
        <p:spPr>
          <a:xfrm>
            <a:off x="9386153" y="2323921"/>
            <a:ext cx="2470150" cy="2585323"/>
          </a:xfrm>
          <a:prstGeom prst="rect">
            <a:avLst/>
          </a:prstGeom>
          <a:noFill/>
        </p:spPr>
        <p:txBody>
          <a:bodyPr wrap="square" rtlCol="0">
            <a:spAutoFit/>
          </a:bodyPr>
          <a:lstStyle/>
          <a:p>
            <a:r>
              <a:rPr lang="en-US" dirty="0">
                <a:solidFill>
                  <a:schemeClr val="bg1"/>
                </a:solidFill>
              </a:rPr>
              <a:t>This question is designed to identify any additional obstacles that you may face that were not previously mentioned. </a:t>
            </a:r>
          </a:p>
          <a:p>
            <a:endParaRPr lang="en-US" dirty="0">
              <a:solidFill>
                <a:schemeClr val="bg1"/>
              </a:solidFill>
            </a:endParaRPr>
          </a:p>
          <a:p>
            <a:r>
              <a:rPr lang="en-US" dirty="0">
                <a:solidFill>
                  <a:schemeClr val="bg1"/>
                </a:solidFill>
              </a:rPr>
              <a:t>If none, please enter none or N/A.</a:t>
            </a:r>
          </a:p>
        </p:txBody>
      </p:sp>
      <p:pic>
        <p:nvPicPr>
          <p:cNvPr id="5" name="Picture 4">
            <a:extLst>
              <a:ext uri="{FF2B5EF4-FFF2-40B4-BE49-F238E27FC236}">
                <a16:creationId xmlns:a16="http://schemas.microsoft.com/office/drawing/2014/main" id="{1A42DE91-7370-758F-7BD2-DE41B7CEA957}"/>
              </a:ext>
            </a:extLst>
          </p:cNvPr>
          <p:cNvPicPr>
            <a:picLocks noChangeAspect="1"/>
          </p:cNvPicPr>
          <p:nvPr/>
        </p:nvPicPr>
        <p:blipFill>
          <a:blip r:embed="rId2"/>
          <a:stretch>
            <a:fillRect/>
          </a:stretch>
        </p:blipFill>
        <p:spPr>
          <a:xfrm>
            <a:off x="148486" y="2248161"/>
            <a:ext cx="8676379" cy="1768434"/>
          </a:xfrm>
          <a:prstGeom prst="rect">
            <a:avLst/>
          </a:prstGeom>
        </p:spPr>
      </p:pic>
    </p:spTree>
    <p:extLst>
      <p:ext uri="{BB962C8B-B14F-4D97-AF65-F5344CB8AC3E}">
        <p14:creationId xmlns:p14="http://schemas.microsoft.com/office/powerpoint/2010/main" val="180253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A673FF-E2EB-C539-50D1-15E980F6D18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0330F4-97D9-1E10-F0A1-F2E701015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DC9A129-57FE-51CC-9E3B-485C9615E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4580E802-D5D9-5BF6-BF3D-9BACF8D740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388AE0A2-A1D1-881E-8551-0605F1B972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E8854A2D-4D83-BED8-4E38-712A81DA34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2BCF2CB9-9D42-C9D3-1C3C-160B0A199639}"/>
              </a:ext>
            </a:extLst>
          </p:cNvPr>
          <p:cNvSpPr txBox="1"/>
          <p:nvPr/>
        </p:nvSpPr>
        <p:spPr>
          <a:xfrm>
            <a:off x="8782003" y="216680"/>
            <a:ext cx="2006637" cy="4247317"/>
          </a:xfrm>
          <a:prstGeom prst="rect">
            <a:avLst/>
          </a:prstGeom>
          <a:noFill/>
        </p:spPr>
        <p:txBody>
          <a:bodyPr wrap="square" rtlCol="0">
            <a:spAutoFit/>
          </a:bodyPr>
          <a:lstStyle/>
          <a:p>
            <a:r>
              <a:rPr lang="en-US" dirty="0">
                <a:solidFill>
                  <a:schemeClr val="bg1"/>
                </a:solidFill>
              </a:rPr>
              <a:t>Sensitive living arrangements.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sp>
        <p:nvSpPr>
          <p:cNvPr id="4" name="TextBox 3">
            <a:extLst>
              <a:ext uri="{FF2B5EF4-FFF2-40B4-BE49-F238E27FC236}">
                <a16:creationId xmlns:a16="http://schemas.microsoft.com/office/drawing/2014/main" id="{2FC89EA0-802C-4135-65BF-C91AA25D54D5}"/>
              </a:ext>
            </a:extLst>
          </p:cNvPr>
          <p:cNvSpPr txBox="1"/>
          <p:nvPr/>
        </p:nvSpPr>
        <p:spPr>
          <a:xfrm>
            <a:off x="9386153" y="2323921"/>
            <a:ext cx="2470150" cy="1754326"/>
          </a:xfrm>
          <a:prstGeom prst="rect">
            <a:avLst/>
          </a:prstGeom>
          <a:noFill/>
        </p:spPr>
        <p:txBody>
          <a:bodyPr wrap="square" rtlCol="0">
            <a:spAutoFit/>
          </a:bodyPr>
          <a:lstStyle/>
          <a:p>
            <a:r>
              <a:rPr lang="en-US" dirty="0">
                <a:solidFill>
                  <a:schemeClr val="bg1"/>
                </a:solidFill>
              </a:rPr>
              <a:t>This questions is intended to identify what unsafe situations that youth have had to stay in due to no where else to stay.</a:t>
            </a:r>
          </a:p>
        </p:txBody>
      </p:sp>
      <p:pic>
        <p:nvPicPr>
          <p:cNvPr id="3" name="Picture 2">
            <a:extLst>
              <a:ext uri="{FF2B5EF4-FFF2-40B4-BE49-F238E27FC236}">
                <a16:creationId xmlns:a16="http://schemas.microsoft.com/office/drawing/2014/main" id="{08D7CDEF-4F3A-3DC7-ADE4-DBD2B33E2127}"/>
              </a:ext>
            </a:extLst>
          </p:cNvPr>
          <p:cNvPicPr>
            <a:picLocks noChangeAspect="1"/>
          </p:cNvPicPr>
          <p:nvPr/>
        </p:nvPicPr>
        <p:blipFill>
          <a:blip r:embed="rId2"/>
          <a:stretch>
            <a:fillRect/>
          </a:stretch>
        </p:blipFill>
        <p:spPr>
          <a:xfrm>
            <a:off x="1127052" y="866282"/>
            <a:ext cx="5881037" cy="4639955"/>
          </a:xfrm>
          <a:prstGeom prst="rect">
            <a:avLst/>
          </a:prstGeom>
        </p:spPr>
      </p:pic>
    </p:spTree>
    <p:extLst>
      <p:ext uri="{BB962C8B-B14F-4D97-AF65-F5344CB8AC3E}">
        <p14:creationId xmlns:p14="http://schemas.microsoft.com/office/powerpoint/2010/main" val="216348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E5BED-DF67-0EA0-9006-DA0B8282D54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0682886-4815-5C6D-5CBD-287075A64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A3F95A5-49A1-87B3-8B82-D1961D05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A2F3BFBE-D9BC-A868-0BD0-8CF56F9E19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F23440C0-7FEA-0979-E8DD-899E90026B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FB9565DD-72AF-7A5E-6A88-959053D870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9FA5D29B-1888-BFC6-8AF5-46DF5DDE8962}"/>
              </a:ext>
            </a:extLst>
          </p:cNvPr>
          <p:cNvSpPr txBox="1"/>
          <p:nvPr/>
        </p:nvSpPr>
        <p:spPr>
          <a:xfrm>
            <a:off x="8782003" y="216680"/>
            <a:ext cx="2006637" cy="3970318"/>
          </a:xfrm>
          <a:prstGeom prst="rect">
            <a:avLst/>
          </a:prstGeom>
          <a:noFill/>
        </p:spPr>
        <p:txBody>
          <a:bodyPr wrap="square" rtlCol="0">
            <a:spAutoFit/>
          </a:bodyPr>
          <a:lstStyle/>
          <a:p>
            <a:r>
              <a:rPr lang="en-US" dirty="0">
                <a:solidFill>
                  <a:schemeClr val="bg1"/>
                </a:solidFill>
              </a:rPr>
              <a:t>Placement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sp>
        <p:nvSpPr>
          <p:cNvPr id="4" name="TextBox 3">
            <a:extLst>
              <a:ext uri="{FF2B5EF4-FFF2-40B4-BE49-F238E27FC236}">
                <a16:creationId xmlns:a16="http://schemas.microsoft.com/office/drawing/2014/main" id="{AB7E31DA-A110-883D-4C59-09B72C0704B6}"/>
              </a:ext>
            </a:extLst>
          </p:cNvPr>
          <p:cNvSpPr txBox="1"/>
          <p:nvPr/>
        </p:nvSpPr>
        <p:spPr>
          <a:xfrm>
            <a:off x="9386153" y="2323921"/>
            <a:ext cx="2470150" cy="1477328"/>
          </a:xfrm>
          <a:prstGeom prst="rect">
            <a:avLst/>
          </a:prstGeom>
          <a:noFill/>
        </p:spPr>
        <p:txBody>
          <a:bodyPr wrap="square" rtlCol="0">
            <a:spAutoFit/>
          </a:bodyPr>
          <a:lstStyle/>
          <a:p>
            <a:r>
              <a:rPr lang="en-US" dirty="0">
                <a:solidFill>
                  <a:schemeClr val="bg1"/>
                </a:solidFill>
              </a:rPr>
              <a:t>This question is to understand how may youth have engaged with Public Child Welfare. </a:t>
            </a:r>
          </a:p>
        </p:txBody>
      </p:sp>
      <p:pic>
        <p:nvPicPr>
          <p:cNvPr id="5" name="Picture 4">
            <a:extLst>
              <a:ext uri="{FF2B5EF4-FFF2-40B4-BE49-F238E27FC236}">
                <a16:creationId xmlns:a16="http://schemas.microsoft.com/office/drawing/2014/main" id="{AD00AFA9-3F2D-7C87-DA11-F0E83251F140}"/>
              </a:ext>
            </a:extLst>
          </p:cNvPr>
          <p:cNvPicPr>
            <a:picLocks noChangeAspect="1"/>
          </p:cNvPicPr>
          <p:nvPr/>
        </p:nvPicPr>
        <p:blipFill>
          <a:blip r:embed="rId2"/>
          <a:stretch>
            <a:fillRect/>
          </a:stretch>
        </p:blipFill>
        <p:spPr>
          <a:xfrm>
            <a:off x="176955" y="1836003"/>
            <a:ext cx="8491817" cy="2921082"/>
          </a:xfrm>
          <a:prstGeom prst="rect">
            <a:avLst/>
          </a:prstGeom>
        </p:spPr>
      </p:pic>
    </p:spTree>
    <p:extLst>
      <p:ext uri="{BB962C8B-B14F-4D97-AF65-F5344CB8AC3E}">
        <p14:creationId xmlns:p14="http://schemas.microsoft.com/office/powerpoint/2010/main" val="314504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A422-1488-FF68-8E8B-5BA2F89755A7}"/>
              </a:ext>
            </a:extLst>
          </p:cNvPr>
          <p:cNvSpPr>
            <a:spLocks noGrp="1"/>
          </p:cNvSpPr>
          <p:nvPr>
            <p:ph type="title"/>
          </p:nvPr>
        </p:nvSpPr>
        <p:spPr/>
        <p:txBody>
          <a:bodyPr/>
          <a:lstStyle/>
          <a:p>
            <a:r>
              <a:rPr lang="en-US" dirty="0"/>
              <a:t>What is the Youth Count? </a:t>
            </a:r>
          </a:p>
        </p:txBody>
      </p:sp>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200" y="1809751"/>
            <a:ext cx="10764915" cy="4672780"/>
          </a:xfrm>
        </p:spPr>
        <p:txBody>
          <a:bodyPr>
            <a:normAutofit/>
          </a:bodyPr>
          <a:lstStyle/>
          <a:p>
            <a:pPr marL="0" indent="0">
              <a:buNone/>
            </a:pPr>
            <a:endParaRPr lang="en-US" dirty="0"/>
          </a:p>
          <a:p>
            <a:pPr marL="0" indent="0">
              <a:buNone/>
            </a:pPr>
            <a:r>
              <a:rPr lang="en-US" dirty="0"/>
              <a:t>The Youth Count is blitz count of unaccompanied youth who are age 16-24 years of age who are unsheltered, unsafely housed, or couch hoping on a single night.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335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259F84-657C-F9F4-6DA5-EF2D722A1EE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7643F99-4F38-B3FA-9F62-DEA4A1AB7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DB47B1B-E849-4615-D009-FA0D17B16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3F669918-C92D-7A30-633D-95BD8E62F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8BB1CF3-8772-1DE6-5A31-21AA46103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FDDE54D3-3904-D841-822C-6E858FC4F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D1DA4F74-36DE-85C5-B66B-975D9AC065B3}"/>
              </a:ext>
            </a:extLst>
          </p:cNvPr>
          <p:cNvSpPr txBox="1"/>
          <p:nvPr/>
        </p:nvSpPr>
        <p:spPr>
          <a:xfrm>
            <a:off x="8782003" y="216680"/>
            <a:ext cx="2006637" cy="3970318"/>
          </a:xfrm>
          <a:prstGeom prst="rect">
            <a:avLst/>
          </a:prstGeom>
          <a:noFill/>
        </p:spPr>
        <p:txBody>
          <a:bodyPr wrap="square" rtlCol="0">
            <a:spAutoFit/>
          </a:bodyPr>
          <a:lstStyle/>
          <a:p>
            <a:r>
              <a:rPr lang="en-US" dirty="0">
                <a:solidFill>
                  <a:schemeClr val="bg1"/>
                </a:solidFill>
              </a:rPr>
              <a:t>Solutions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sp>
        <p:nvSpPr>
          <p:cNvPr id="4" name="TextBox 3">
            <a:extLst>
              <a:ext uri="{FF2B5EF4-FFF2-40B4-BE49-F238E27FC236}">
                <a16:creationId xmlns:a16="http://schemas.microsoft.com/office/drawing/2014/main" id="{EB170ED8-C205-387E-8663-EDD516A587E6}"/>
              </a:ext>
            </a:extLst>
          </p:cNvPr>
          <p:cNvSpPr txBox="1"/>
          <p:nvPr/>
        </p:nvSpPr>
        <p:spPr>
          <a:xfrm>
            <a:off x="9386153" y="2323921"/>
            <a:ext cx="2470150" cy="1200329"/>
          </a:xfrm>
          <a:prstGeom prst="rect">
            <a:avLst/>
          </a:prstGeom>
          <a:noFill/>
        </p:spPr>
        <p:txBody>
          <a:bodyPr wrap="square" rtlCol="0">
            <a:spAutoFit/>
          </a:bodyPr>
          <a:lstStyle/>
          <a:p>
            <a:r>
              <a:rPr lang="en-US" dirty="0">
                <a:solidFill>
                  <a:schemeClr val="bg1"/>
                </a:solidFill>
              </a:rPr>
              <a:t>This question is to help identify what youth feel would help them find and keep housing. </a:t>
            </a:r>
          </a:p>
        </p:txBody>
      </p:sp>
      <p:pic>
        <p:nvPicPr>
          <p:cNvPr id="3" name="Picture 2">
            <a:extLst>
              <a:ext uri="{FF2B5EF4-FFF2-40B4-BE49-F238E27FC236}">
                <a16:creationId xmlns:a16="http://schemas.microsoft.com/office/drawing/2014/main" id="{A3C51B73-F5A1-5BE0-B29B-E630702173B8}"/>
              </a:ext>
            </a:extLst>
          </p:cNvPr>
          <p:cNvPicPr>
            <a:picLocks noChangeAspect="1"/>
          </p:cNvPicPr>
          <p:nvPr/>
        </p:nvPicPr>
        <p:blipFill>
          <a:blip r:embed="rId2"/>
          <a:stretch>
            <a:fillRect/>
          </a:stretch>
        </p:blipFill>
        <p:spPr>
          <a:xfrm>
            <a:off x="737968" y="3051544"/>
            <a:ext cx="8129828" cy="572720"/>
          </a:xfrm>
          <a:prstGeom prst="rect">
            <a:avLst/>
          </a:prstGeom>
        </p:spPr>
      </p:pic>
    </p:spTree>
    <p:extLst>
      <p:ext uri="{BB962C8B-B14F-4D97-AF65-F5344CB8AC3E}">
        <p14:creationId xmlns:p14="http://schemas.microsoft.com/office/powerpoint/2010/main" val="99133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EC585A-3FC3-9C0E-D351-954DC13AA05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AC7AA-C9BA-CB2A-C750-52F705240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6A39877-6DB7-5086-0ED1-734E1135B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06C14D23-A6A6-52A9-6044-DEE294E58F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FF8CA26-50C6-49C5-913F-A9499A838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236304CC-25E6-6364-4386-8F466E312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34F22DCC-385F-17C7-0834-3C94A90AE61E}"/>
              </a:ext>
            </a:extLst>
          </p:cNvPr>
          <p:cNvSpPr txBox="1"/>
          <p:nvPr/>
        </p:nvSpPr>
        <p:spPr>
          <a:xfrm>
            <a:off x="8782003" y="216680"/>
            <a:ext cx="2006637" cy="3970318"/>
          </a:xfrm>
          <a:prstGeom prst="rect">
            <a:avLst/>
          </a:prstGeom>
          <a:noFill/>
        </p:spPr>
        <p:txBody>
          <a:bodyPr wrap="square" rtlCol="0">
            <a:spAutoFit/>
          </a:bodyPr>
          <a:lstStyle/>
          <a:p>
            <a:r>
              <a:rPr lang="en-US" dirty="0">
                <a:solidFill>
                  <a:schemeClr val="bg1"/>
                </a:solidFill>
              </a:rPr>
              <a:t>Follow-up</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r>
              <a:rPr lang="en-US" dirty="0">
                <a:solidFill>
                  <a:schemeClr val="bg1"/>
                </a:solidFill>
              </a:rPr>
              <a:t>   </a:t>
            </a:r>
          </a:p>
        </p:txBody>
      </p:sp>
      <p:sp>
        <p:nvSpPr>
          <p:cNvPr id="4" name="TextBox 3">
            <a:extLst>
              <a:ext uri="{FF2B5EF4-FFF2-40B4-BE49-F238E27FC236}">
                <a16:creationId xmlns:a16="http://schemas.microsoft.com/office/drawing/2014/main" id="{2588F08A-2106-DF30-205E-E10053C16EBC}"/>
              </a:ext>
            </a:extLst>
          </p:cNvPr>
          <p:cNvSpPr txBox="1"/>
          <p:nvPr/>
        </p:nvSpPr>
        <p:spPr>
          <a:xfrm>
            <a:off x="9386153" y="2323921"/>
            <a:ext cx="2470150" cy="2308324"/>
          </a:xfrm>
          <a:prstGeom prst="rect">
            <a:avLst/>
          </a:prstGeom>
          <a:noFill/>
        </p:spPr>
        <p:txBody>
          <a:bodyPr wrap="square" rtlCol="0">
            <a:spAutoFit/>
          </a:bodyPr>
          <a:lstStyle/>
          <a:p>
            <a:r>
              <a:rPr lang="en-US" dirty="0">
                <a:solidFill>
                  <a:schemeClr val="bg1"/>
                </a:solidFill>
              </a:rPr>
              <a:t>This question is to identify if youth want someone to follow-up with them after the survey.</a:t>
            </a:r>
          </a:p>
          <a:p>
            <a:endParaRPr lang="en-US" dirty="0">
              <a:solidFill>
                <a:schemeClr val="bg1"/>
              </a:solidFill>
            </a:endParaRPr>
          </a:p>
          <a:p>
            <a:r>
              <a:rPr lang="en-US" dirty="0">
                <a:solidFill>
                  <a:schemeClr val="bg1"/>
                </a:solidFill>
              </a:rPr>
              <a:t>Tell youth that this may take a day or more. </a:t>
            </a:r>
          </a:p>
        </p:txBody>
      </p:sp>
      <p:pic>
        <p:nvPicPr>
          <p:cNvPr id="5" name="Picture 4">
            <a:extLst>
              <a:ext uri="{FF2B5EF4-FFF2-40B4-BE49-F238E27FC236}">
                <a16:creationId xmlns:a16="http://schemas.microsoft.com/office/drawing/2014/main" id="{4BD7F6F5-B96B-15AC-5ED7-4C1FFF286137}"/>
              </a:ext>
            </a:extLst>
          </p:cNvPr>
          <p:cNvPicPr>
            <a:picLocks noChangeAspect="1"/>
          </p:cNvPicPr>
          <p:nvPr/>
        </p:nvPicPr>
        <p:blipFill>
          <a:blip r:embed="rId2"/>
          <a:stretch>
            <a:fillRect/>
          </a:stretch>
        </p:blipFill>
        <p:spPr>
          <a:xfrm>
            <a:off x="323098" y="1656776"/>
            <a:ext cx="8123210" cy="3734947"/>
          </a:xfrm>
          <a:prstGeom prst="rect">
            <a:avLst/>
          </a:prstGeom>
        </p:spPr>
      </p:pic>
    </p:spTree>
    <p:extLst>
      <p:ext uri="{BB962C8B-B14F-4D97-AF65-F5344CB8AC3E}">
        <p14:creationId xmlns:p14="http://schemas.microsoft.com/office/powerpoint/2010/main" val="192174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5: Record what you heard and observed</a:t>
            </a:r>
          </a:p>
        </p:txBody>
      </p:sp>
      <p:sp>
        <p:nvSpPr>
          <p:cNvPr id="3" name="Content Placeholder 2"/>
          <p:cNvSpPr>
            <a:spLocks noGrp="1"/>
          </p:cNvSpPr>
          <p:nvPr>
            <p:ph idx="1"/>
          </p:nvPr>
        </p:nvSpPr>
        <p:spPr/>
        <p:txBody>
          <a:bodyPr>
            <a:normAutofit/>
          </a:bodyPr>
          <a:lstStyle/>
          <a:p>
            <a:r>
              <a:rPr lang="en-US" dirty="0"/>
              <a:t>Complete the county the survey is taking place in.</a:t>
            </a:r>
          </a:p>
          <a:p>
            <a:r>
              <a:rPr lang="en-US" dirty="0"/>
              <a:t>Take a few minutes after your conversation to double check that you’ve completed the whole survey form</a:t>
            </a:r>
          </a:p>
          <a:p>
            <a:r>
              <a:rPr lang="en-US" dirty="0"/>
              <a:t>Include any additional notes or details.</a:t>
            </a:r>
          </a:p>
          <a:p>
            <a:r>
              <a:rPr lang="en-US" dirty="0"/>
              <a:t>Review the survey to make sure everything you have written is readable if using the paper form and that all answers are complete. </a:t>
            </a:r>
          </a:p>
          <a:p>
            <a:r>
              <a:rPr lang="en-US" dirty="0"/>
              <a:t>When complete, submit the survey online (either immediately or within 48 hours). </a:t>
            </a:r>
          </a:p>
          <a:p>
            <a:endParaRPr lang="en-US" dirty="0"/>
          </a:p>
          <a:p>
            <a:endParaRPr lang="en-US" dirty="0"/>
          </a:p>
        </p:txBody>
      </p:sp>
    </p:spTree>
    <p:extLst>
      <p:ext uri="{BB962C8B-B14F-4D97-AF65-F5344CB8AC3E}">
        <p14:creationId xmlns:p14="http://schemas.microsoft.com/office/powerpoint/2010/main" val="205802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4: Close the interview</a:t>
            </a:r>
          </a:p>
        </p:txBody>
      </p:sp>
      <p:sp>
        <p:nvSpPr>
          <p:cNvPr id="3" name="Content Placeholder 2"/>
          <p:cNvSpPr>
            <a:spLocks noGrp="1"/>
          </p:cNvSpPr>
          <p:nvPr>
            <p:ph idx="1"/>
          </p:nvPr>
        </p:nvSpPr>
        <p:spPr/>
        <p:txBody>
          <a:bodyPr>
            <a:normAutofit/>
          </a:bodyPr>
          <a:lstStyle/>
          <a:p>
            <a:r>
              <a:rPr lang="en-US" dirty="0"/>
              <a:t>Thank the person for their time</a:t>
            </a:r>
          </a:p>
          <a:p>
            <a:r>
              <a:rPr lang="en-US" dirty="0"/>
              <a:t>Refer them to any services or resources they may have asked about or may need. </a:t>
            </a:r>
          </a:p>
          <a:p>
            <a:pPr lvl="1"/>
            <a:r>
              <a:rPr lang="en-US" dirty="0"/>
              <a:t>Offer everyone a resource sheet / contact card</a:t>
            </a:r>
          </a:p>
        </p:txBody>
      </p:sp>
    </p:spTree>
    <p:extLst>
      <p:ext uri="{BB962C8B-B14F-4D97-AF65-F5344CB8AC3E}">
        <p14:creationId xmlns:p14="http://schemas.microsoft.com/office/powerpoint/2010/main" val="309920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F33D-76DE-4340-8DCA-F5153B84A73B}"/>
              </a:ext>
            </a:extLst>
          </p:cNvPr>
          <p:cNvSpPr>
            <a:spLocks noGrp="1"/>
          </p:cNvSpPr>
          <p:nvPr>
            <p:ph type="title"/>
          </p:nvPr>
        </p:nvSpPr>
        <p:spPr>
          <a:xfrm>
            <a:off x="838199" y="35561"/>
            <a:ext cx="10515600" cy="1325563"/>
          </a:xfrm>
        </p:spPr>
        <p:txBody>
          <a:bodyPr/>
          <a:lstStyle/>
          <a:p>
            <a:r>
              <a:rPr lang="en-US" dirty="0">
                <a:solidFill>
                  <a:schemeClr val="accent1"/>
                </a:solidFill>
              </a:rPr>
              <a:t>Qualities of an effective interviewer</a:t>
            </a:r>
          </a:p>
        </p:txBody>
      </p:sp>
      <p:graphicFrame>
        <p:nvGraphicFramePr>
          <p:cNvPr id="8" name="Content Placeholder 7">
            <a:extLst>
              <a:ext uri="{FF2B5EF4-FFF2-40B4-BE49-F238E27FC236}">
                <a16:creationId xmlns:a16="http://schemas.microsoft.com/office/drawing/2014/main" id="{F0840111-52ED-4941-85D1-170F78D2F6BD}"/>
              </a:ext>
            </a:extLst>
          </p:cNvPr>
          <p:cNvGraphicFramePr>
            <a:graphicFrameLocks noGrp="1"/>
          </p:cNvGraphicFramePr>
          <p:nvPr>
            <p:ph idx="1"/>
          </p:nvPr>
        </p:nvGraphicFramePr>
        <p:xfrm>
          <a:off x="647581" y="1062570"/>
          <a:ext cx="11041657" cy="5722959"/>
        </p:xfrm>
        <a:graphic>
          <a:graphicData uri="http://schemas.openxmlformats.org/drawingml/2006/table">
            <a:tbl>
              <a:tblPr firstRow="1" firstCol="1" bandRow="1">
                <a:tableStyleId>{5C22544A-7EE6-4342-B048-85BDC9FD1C3A}</a:tableStyleId>
              </a:tblPr>
              <a:tblGrid>
                <a:gridCol w="2632947">
                  <a:extLst>
                    <a:ext uri="{9D8B030D-6E8A-4147-A177-3AD203B41FA5}">
                      <a16:colId xmlns:a16="http://schemas.microsoft.com/office/drawing/2014/main" val="913803563"/>
                    </a:ext>
                  </a:extLst>
                </a:gridCol>
                <a:gridCol w="8408710">
                  <a:extLst>
                    <a:ext uri="{9D8B030D-6E8A-4147-A177-3AD203B41FA5}">
                      <a16:colId xmlns:a16="http://schemas.microsoft.com/office/drawing/2014/main" val="3525359960"/>
                    </a:ext>
                  </a:extLst>
                </a:gridCol>
              </a:tblGrid>
              <a:tr h="317368">
                <a:tc>
                  <a:txBody>
                    <a:bodyPr/>
                    <a:lstStyle/>
                    <a:p>
                      <a:pPr marL="0" marR="0" algn="ctr">
                        <a:spcBef>
                          <a:spcPts val="1000"/>
                        </a:spcBef>
                        <a:spcAft>
                          <a:spcPts val="0"/>
                        </a:spcAft>
                      </a:pPr>
                      <a:r>
                        <a:rPr lang="en-CA" sz="2000" dirty="0">
                          <a:effectLst/>
                        </a:rPr>
                        <a:t>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tc>
                  <a:txBody>
                    <a:bodyPr/>
                    <a:lstStyle/>
                    <a:p>
                      <a:pPr marL="0" marR="0" algn="ctr">
                        <a:spcBef>
                          <a:spcPts val="1000"/>
                        </a:spcBef>
                        <a:spcAft>
                          <a:spcPts val="0"/>
                        </a:spcAft>
                      </a:pPr>
                      <a:r>
                        <a:rPr lang="en-CA" sz="2000" dirty="0">
                          <a:effectLst/>
                        </a:rPr>
                        <a:t>Applying the 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extLst>
                  <a:ext uri="{0D108BD9-81ED-4DB2-BD59-A6C34878D82A}">
                    <a16:rowId xmlns:a16="http://schemas.microsoft.com/office/drawing/2014/main" val="3328710736"/>
                  </a:ext>
                </a:extLst>
              </a:tr>
              <a:tr h="666964">
                <a:tc>
                  <a:txBody>
                    <a:bodyPr/>
                    <a:lstStyle/>
                    <a:p>
                      <a:pPr marL="0" marR="0" algn="ctr">
                        <a:lnSpc>
                          <a:spcPct val="115000"/>
                        </a:lnSpc>
                        <a:spcBef>
                          <a:spcPts val="600"/>
                        </a:spcBef>
                        <a:spcAft>
                          <a:spcPts val="1050"/>
                        </a:spcAft>
                      </a:pPr>
                      <a:r>
                        <a:rPr lang="en-CA" sz="2000" dirty="0">
                          <a:effectLst/>
                        </a:rPr>
                        <a:t>Objectivity</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Approach survey participants without bias. Avoid inserting your own personal views or expectations into the survey process. Remain friendly, but neutral.</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777560021"/>
                  </a:ext>
                </a:extLst>
              </a:tr>
              <a:tr h="796900">
                <a:tc>
                  <a:txBody>
                    <a:bodyPr/>
                    <a:lstStyle/>
                    <a:p>
                      <a:pPr marL="0" marR="0" algn="ctr">
                        <a:lnSpc>
                          <a:spcPct val="115000"/>
                        </a:lnSpc>
                        <a:spcBef>
                          <a:spcPts val="600"/>
                        </a:spcBef>
                        <a:spcAft>
                          <a:spcPts val="1050"/>
                        </a:spcAft>
                      </a:pPr>
                      <a:r>
                        <a:rPr lang="en-CA" sz="2000" dirty="0">
                          <a:effectLst/>
                        </a:rPr>
                        <a:t>Patience</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kern="1200" dirty="0">
                          <a:solidFill>
                            <a:schemeClr val="dk1"/>
                          </a:solidFill>
                          <a:effectLst/>
                          <a:latin typeface="+mn-lt"/>
                          <a:ea typeface="+mn-ea"/>
                          <a:cs typeface="+mn-cs"/>
                        </a:rPr>
                        <a:t>Avoid asking the questions too fast. Ensure that the interviewee has finished answering the last question before moving on.  </a:t>
                      </a:r>
                      <a:r>
                        <a:rPr lang="en-CA" sz="1600" dirty="0">
                          <a:effectLst/>
                        </a:rPr>
                        <a:t>Do your best to remain calm and understanding during the survey. Ask a team member for assistance if needed.</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641287435"/>
                  </a:ext>
                </a:extLst>
              </a:tr>
              <a:tr h="796900">
                <a:tc>
                  <a:txBody>
                    <a:bodyPr/>
                    <a:lstStyle/>
                    <a:p>
                      <a:pPr marL="0" marR="0" algn="ctr">
                        <a:lnSpc>
                          <a:spcPct val="115000"/>
                        </a:lnSpc>
                        <a:spcBef>
                          <a:spcPts val="600"/>
                        </a:spcBef>
                        <a:spcAft>
                          <a:spcPts val="1050"/>
                        </a:spcAft>
                      </a:pPr>
                      <a:r>
                        <a:rPr lang="en-CA" sz="2000" dirty="0">
                          <a:effectLst/>
                        </a:rPr>
                        <a:t>Communication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Ask questions clearly and accurately. Listen thoughtfully to the responses of participants and consider how their answer fits best into the response options on the survey. Do not assume. Do not insert you own stories or experiences.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295788919"/>
                  </a:ext>
                </a:extLst>
              </a:tr>
              <a:tr h="868797">
                <a:tc>
                  <a:txBody>
                    <a:bodyPr/>
                    <a:lstStyle/>
                    <a:p>
                      <a:pPr marL="0" marR="0" algn="ctr">
                        <a:lnSpc>
                          <a:spcPct val="115000"/>
                        </a:lnSpc>
                        <a:spcBef>
                          <a:spcPts val="600"/>
                        </a:spcBef>
                        <a:spcAft>
                          <a:spcPts val="1050"/>
                        </a:spcAft>
                      </a:pPr>
                      <a:r>
                        <a:rPr lang="en-CA" sz="2000" dirty="0">
                          <a:effectLst/>
                        </a:rPr>
                        <a:t>Confidential</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Respect the privacy of survey participants. Do not share any personal information with your friends, family or colleagues.  If you hear something that concerns you, speak to your PIT Leader or CoC Coordinator.</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141264841"/>
                  </a:ext>
                </a:extLst>
              </a:tr>
              <a:tr h="1067851">
                <a:tc>
                  <a:txBody>
                    <a:bodyPr/>
                    <a:lstStyle/>
                    <a:p>
                      <a:pPr marL="0" marR="0" algn="ctr">
                        <a:lnSpc>
                          <a:spcPct val="115000"/>
                        </a:lnSpc>
                        <a:spcBef>
                          <a:spcPts val="600"/>
                        </a:spcBef>
                        <a:spcAft>
                          <a:spcPts val="1050"/>
                        </a:spcAft>
                      </a:pPr>
                      <a:r>
                        <a:rPr lang="en-CA" sz="2000" dirty="0">
                          <a:effectLst/>
                        </a:rPr>
                        <a:t>Compassion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dirty="0">
                          <a:effectLst/>
                        </a:rPr>
                        <a:t>Avoid judgement. Recognize that homelessness is for many a difficult and trying situation. Be compassionate but avoid temptations to become overly personal with survey participants. </a:t>
                      </a:r>
                      <a:r>
                        <a:rPr lang="en-CA" sz="1600" kern="1200" dirty="0">
                          <a:solidFill>
                            <a:schemeClr val="dk1"/>
                          </a:solidFill>
                          <a:effectLst/>
                          <a:latin typeface="+mn-lt"/>
                          <a:ea typeface="+mn-ea"/>
                          <a:cs typeface="+mn-cs"/>
                        </a:rPr>
                        <a:t>Be particularly sensitive to the possibility that the interview itself may, if it brings up bad memories, create some distress.</a:t>
                      </a:r>
                      <a:endParaRPr lang="en-US" sz="1600" kern="1200" dirty="0">
                        <a:solidFill>
                          <a:schemeClr val="dk1"/>
                        </a:solidFill>
                        <a:effectLst/>
                        <a:latin typeface="+mn-lt"/>
                        <a:ea typeface="+mn-ea"/>
                        <a:cs typeface="+mn-cs"/>
                      </a:endParaRPr>
                    </a:p>
                  </a:txBody>
                  <a:tcPr marL="32827" marR="32827" marT="0" marB="0" anchor="ctr"/>
                </a:tc>
                <a:extLst>
                  <a:ext uri="{0D108BD9-81ED-4DB2-BD59-A6C34878D82A}">
                    <a16:rowId xmlns:a16="http://schemas.microsoft.com/office/drawing/2014/main" val="1553719682"/>
                  </a:ext>
                </a:extLst>
              </a:tr>
              <a:tr h="525949">
                <a:tc>
                  <a:txBody>
                    <a:bodyPr/>
                    <a:lstStyle/>
                    <a:p>
                      <a:pPr marL="0" marR="0" algn="ctr">
                        <a:lnSpc>
                          <a:spcPct val="115000"/>
                        </a:lnSpc>
                        <a:spcBef>
                          <a:spcPts val="600"/>
                        </a:spcBef>
                        <a:spcAft>
                          <a:spcPts val="1050"/>
                        </a:spcAft>
                      </a:pPr>
                      <a:r>
                        <a:rPr lang="en-US" sz="2000" dirty="0">
                          <a:solidFill>
                            <a:schemeClr val="bg1"/>
                          </a:solidFill>
                          <a:effectLst/>
                          <a:latin typeface="Calibri" panose="020F0502020204030204" pitchFamily="34" charset="0"/>
                          <a:ea typeface="MS Mincho" panose="02020609040205080304" pitchFamily="49" charset="-128"/>
                          <a:cs typeface="Arial" panose="020B0604020202020204" pitchFamily="34" charset="0"/>
                        </a:rPr>
                        <a:t>Maintain boundaries</a:t>
                      </a:r>
                    </a:p>
                  </a:txBody>
                  <a:tcPr marL="32827" marR="32827" marT="0" marB="0" anchor="ctr"/>
                </a:tc>
                <a:tc>
                  <a:txBody>
                    <a:bodyPr/>
                    <a:lstStyle/>
                    <a:p>
                      <a:pPr marL="128905" marR="160020" algn="l">
                        <a:lnSpc>
                          <a:spcPct val="115000"/>
                        </a:lnSpc>
                        <a:spcBef>
                          <a:spcPts val="0"/>
                        </a:spcBef>
                        <a:spcAft>
                          <a:spcPts val="1050"/>
                        </a:spcAft>
                      </a:pPr>
                      <a:r>
                        <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Respect boundaries. Do not disclose your personal information. Do not offer services that you can not follow through on. </a:t>
                      </a:r>
                    </a:p>
                  </a:txBody>
                  <a:tcPr marL="32827" marR="32827" marT="0" marB="0" anchor="ctr"/>
                </a:tc>
                <a:extLst>
                  <a:ext uri="{0D108BD9-81ED-4DB2-BD59-A6C34878D82A}">
                    <a16:rowId xmlns:a16="http://schemas.microsoft.com/office/drawing/2014/main" val="2873993436"/>
                  </a:ext>
                </a:extLst>
              </a:tr>
              <a:tr h="570878">
                <a:tc>
                  <a:txBody>
                    <a:bodyPr/>
                    <a:lstStyle/>
                    <a:p>
                      <a:pPr marL="0" marR="0" algn="ctr">
                        <a:lnSpc>
                          <a:spcPct val="115000"/>
                        </a:lnSpc>
                        <a:spcBef>
                          <a:spcPts val="600"/>
                        </a:spcBef>
                        <a:spcAft>
                          <a:spcPts val="1050"/>
                        </a:spcAft>
                      </a:pPr>
                      <a:r>
                        <a:rPr lang="en-CA" sz="2000" dirty="0">
                          <a:effectLst/>
                        </a:rPr>
                        <a:t>Detail-Orientated</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Place close attention to the survey instructions. Capture the experiences of the survey participants, while following the questions as written.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3492125498"/>
                  </a:ext>
                </a:extLst>
              </a:tr>
            </a:tbl>
          </a:graphicData>
        </a:graphic>
      </p:graphicFrame>
    </p:spTree>
    <p:extLst>
      <p:ext uri="{BB962C8B-B14F-4D97-AF65-F5344CB8AC3E}">
        <p14:creationId xmlns:p14="http://schemas.microsoft.com/office/powerpoint/2010/main" val="167489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Confidentiality</a:t>
            </a:r>
          </a:p>
        </p:txBody>
      </p:sp>
      <p:sp>
        <p:nvSpPr>
          <p:cNvPr id="3" name="Content Placeholder 2"/>
          <p:cNvSpPr>
            <a:spLocks noGrp="1"/>
          </p:cNvSpPr>
          <p:nvPr>
            <p:ph idx="1"/>
          </p:nvPr>
        </p:nvSpPr>
        <p:spPr>
          <a:xfrm>
            <a:off x="838200" y="1828801"/>
            <a:ext cx="9372600" cy="4297363"/>
          </a:xfrm>
        </p:spPr>
        <p:txBody>
          <a:bodyPr>
            <a:normAutofit/>
          </a:bodyPr>
          <a:lstStyle/>
          <a:p>
            <a:pPr marL="342900" indent="-342900"/>
            <a:r>
              <a:rPr lang="en-US" sz="2400" dirty="0"/>
              <a:t>To assure you are maintaining respect and not violating laws, it is essential that you do NOT share the names, locations or personal data on those you encounter during the survey with friends, co-workers or family. </a:t>
            </a:r>
          </a:p>
          <a:p>
            <a:pPr marL="342900" indent="-342900"/>
            <a:r>
              <a:rPr lang="en-US" sz="2400" dirty="0"/>
              <a:t>Understanding that your volunteer experience may be stressful and new experience, please talk with your peer volunteers or count coordinator to assure you debrief following your experience. </a:t>
            </a:r>
          </a:p>
          <a:p>
            <a:pPr marL="342900" indent="-342900"/>
            <a:r>
              <a:rPr lang="en-US" sz="2400" dirty="0"/>
              <a:t>All surveyors must complete the </a:t>
            </a:r>
            <a:r>
              <a:rPr lang="en-US" sz="2400" dirty="0">
                <a:hlinkClick r:id="rId3"/>
              </a:rPr>
              <a:t>Volunteer Agreement</a:t>
            </a:r>
            <a:r>
              <a:rPr lang="en-US" sz="2400" dirty="0"/>
              <a:t>! </a:t>
            </a:r>
          </a:p>
        </p:txBody>
      </p:sp>
    </p:spTree>
    <p:extLst>
      <p:ext uri="{BB962C8B-B14F-4D97-AF65-F5344CB8AC3E}">
        <p14:creationId xmlns:p14="http://schemas.microsoft.com/office/powerpoint/2010/main" val="68961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Final Key points!</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lstStyle/>
          <a:p>
            <a:pPr marL="342900" indent="-342900">
              <a:buAutoNum type="arabicPeriod"/>
            </a:pPr>
            <a:endParaRPr lang="en-US" sz="1400" dirty="0"/>
          </a:p>
          <a:p>
            <a:pPr marL="0" indent="0">
              <a:buNone/>
            </a:pPr>
            <a:endParaRPr lang="en-US" dirty="0"/>
          </a:p>
        </p:txBody>
      </p:sp>
      <p:sp>
        <p:nvSpPr>
          <p:cNvPr id="5" name="TextBox 4">
            <a:extLst>
              <a:ext uri="{FF2B5EF4-FFF2-40B4-BE49-F238E27FC236}">
                <a16:creationId xmlns:a16="http://schemas.microsoft.com/office/drawing/2014/main" id="{FAAD093B-C378-1F30-3AD5-EE7BC786FBE2}"/>
              </a:ext>
            </a:extLst>
          </p:cNvPr>
          <p:cNvSpPr txBox="1"/>
          <p:nvPr/>
        </p:nvSpPr>
        <p:spPr>
          <a:xfrm>
            <a:off x="936077" y="1612602"/>
            <a:ext cx="10627929" cy="3323987"/>
          </a:xfrm>
          <a:prstGeom prst="rect">
            <a:avLst/>
          </a:prstGeom>
          <a:noFill/>
        </p:spPr>
        <p:txBody>
          <a:bodyPr wrap="square">
            <a:spAutoFit/>
          </a:bodyPr>
          <a:lstStyle/>
          <a:p>
            <a:pPr marL="457200" indent="-457200">
              <a:buFont typeface="Arial" panose="020B0604020202020204" pitchFamily="34" charset="0"/>
              <a:buChar char="•"/>
            </a:pPr>
            <a:r>
              <a:rPr lang="en-US" sz="2400" dirty="0"/>
              <a:t>Treat all persons you interview with respect! </a:t>
            </a:r>
          </a:p>
          <a:p>
            <a:pPr marL="457200" indent="-457200">
              <a:buFont typeface="Arial" panose="020B0604020202020204" pitchFamily="34" charset="0"/>
              <a:buChar char="•"/>
            </a:pPr>
            <a:r>
              <a:rPr lang="en-US" sz="2400" dirty="0"/>
              <a:t>Review all surveys to be sure they are complete.</a:t>
            </a:r>
          </a:p>
          <a:p>
            <a:pPr marL="457200" indent="-457200">
              <a:buFont typeface="Arial" panose="020B0604020202020204" pitchFamily="34" charset="0"/>
              <a:buChar char="•"/>
            </a:pPr>
            <a:r>
              <a:rPr lang="en-US" sz="2400" dirty="0"/>
              <a:t>Return </a:t>
            </a:r>
            <a:r>
              <a:rPr lang="en-US" sz="2400" u="sng" dirty="0"/>
              <a:t>all</a:t>
            </a:r>
            <a:r>
              <a:rPr lang="en-US" sz="2400" dirty="0"/>
              <a:t> Surveys to your CoC Coordinator or County Leaders.</a:t>
            </a:r>
          </a:p>
          <a:p>
            <a:pPr marL="457200" indent="-457200">
              <a:buFont typeface="Arial" panose="020B0604020202020204" pitchFamily="34" charset="0"/>
              <a:buChar char="•"/>
            </a:pPr>
            <a:r>
              <a:rPr lang="en-US" sz="2400" b="1" dirty="0"/>
              <a:t>Within 4 days of the count, </a:t>
            </a:r>
            <a:r>
              <a:rPr lang="en-US" sz="2400" b="1" u="sng" dirty="0"/>
              <a:t>ALL forms </a:t>
            </a:r>
            <a:r>
              <a:rPr lang="en-US" sz="2400" b="1" dirty="0"/>
              <a:t>must be entered online. </a:t>
            </a:r>
          </a:p>
          <a:p>
            <a:pPr marL="457200" indent="-457200">
              <a:buFont typeface="Arial" panose="020B0604020202020204" pitchFamily="34" charset="0"/>
              <a:buChar char="•"/>
            </a:pPr>
            <a:r>
              <a:rPr lang="en-US" sz="2400" b="1" dirty="0"/>
              <a:t>Connect people to resources as available – but don’t make promises. </a:t>
            </a:r>
          </a:p>
          <a:p>
            <a:pPr marL="914400" lvl="1" indent="-457200">
              <a:buFont typeface="Arial" panose="020B0604020202020204" pitchFamily="34" charset="0"/>
              <a:buChar char="•"/>
            </a:pPr>
            <a:r>
              <a:rPr lang="en-US" sz="2400" dirty="0"/>
              <a:t>If someone is outside attempt to connect them to shelter. </a:t>
            </a:r>
          </a:p>
          <a:p>
            <a:pPr marL="914400" lvl="1" indent="-457200">
              <a:buFont typeface="Arial" panose="020B0604020202020204" pitchFamily="34" charset="0"/>
              <a:buChar char="•"/>
            </a:pPr>
            <a:r>
              <a:rPr lang="en-US" sz="2400" dirty="0"/>
              <a:t>If someone is a veteran attempt to register them and connect to the VA</a:t>
            </a:r>
          </a:p>
          <a:p>
            <a:pPr marL="914400" lvl="1" indent="-457200">
              <a:buFont typeface="Arial" panose="020B0604020202020204" pitchFamily="34" charset="0"/>
              <a:buChar char="•"/>
            </a:pPr>
            <a:r>
              <a:rPr lang="en-US" sz="2400" dirty="0"/>
              <a:t>Provide information on community resources. </a:t>
            </a:r>
          </a:p>
          <a:p>
            <a:endParaRPr lang="en-US" sz="1800" dirty="0"/>
          </a:p>
        </p:txBody>
      </p:sp>
    </p:spTree>
    <p:extLst>
      <p:ext uri="{BB962C8B-B14F-4D97-AF65-F5344CB8AC3E}">
        <p14:creationId xmlns:p14="http://schemas.microsoft.com/office/powerpoint/2010/main" val="1185191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593850" y="1542724"/>
            <a:ext cx="9004300" cy="2166505"/>
          </a:xfrm>
        </p:spPr>
        <p:txBody>
          <a:bodyPr/>
          <a:lstStyle/>
          <a:p>
            <a:r>
              <a:rPr lang="en-US" sz="4000" b="1" dirty="0">
                <a:solidFill>
                  <a:schemeClr val="tx1"/>
                </a:solidFill>
                <a:effectLst>
                  <a:outerShdw blurRad="38100" dist="38100" dir="2700000" algn="tl">
                    <a:srgbClr val="000000">
                      <a:alpha val="43137"/>
                    </a:srgbClr>
                  </a:outerShdw>
                </a:effectLst>
              </a:rPr>
              <a:t>  </a:t>
            </a:r>
            <a:r>
              <a:rPr lang="en-US" sz="5400" b="1" dirty="0">
                <a:solidFill>
                  <a:schemeClr val="tx1"/>
                </a:solidFill>
                <a:effectLst>
                  <a:outerShdw blurRad="38100" dist="38100" dir="2700000" algn="tl">
                    <a:srgbClr val="000000">
                      <a:alpha val="43137"/>
                    </a:srgbClr>
                  </a:outerShdw>
                </a:effectLst>
              </a:rPr>
              <a:t>Thanks for helping to make sure Youth Count!</a:t>
            </a:r>
            <a:endParaRPr lang="en-US" sz="4000"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1638300" y="938814"/>
            <a:ext cx="8915400" cy="1015663"/>
          </a:xfrm>
          <a:prstGeom prst="rect">
            <a:avLst/>
          </a:prstGeom>
          <a:noFill/>
        </p:spPr>
        <p:txBody>
          <a:bodyPr wrap="square" rtlCol="0">
            <a:spAutoFit/>
          </a:bodyPr>
          <a:lstStyle/>
          <a:p>
            <a:pPr algn="ctr"/>
            <a:br>
              <a:rPr lang="en-US" sz="2800" dirty="0">
                <a:solidFill>
                  <a:srgbClr val="00B0F0"/>
                </a:solidFill>
              </a:rPr>
            </a:b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29" y="4232023"/>
            <a:ext cx="453548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0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F015-8270-6F5F-B43D-3B08D8504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0F7D-A6CC-E530-5E65-C5C368E55EE3}"/>
              </a:ext>
            </a:extLst>
          </p:cNvPr>
          <p:cNvSpPr>
            <a:spLocks noGrp="1"/>
          </p:cNvSpPr>
          <p:nvPr>
            <p:ph type="title"/>
          </p:nvPr>
        </p:nvSpPr>
        <p:spPr/>
        <p:txBody>
          <a:bodyPr/>
          <a:lstStyle/>
          <a:p>
            <a:r>
              <a:rPr lang="en-US" dirty="0"/>
              <a:t>When is the Youth Count? </a:t>
            </a:r>
          </a:p>
        </p:txBody>
      </p:sp>
      <p:sp>
        <p:nvSpPr>
          <p:cNvPr id="4" name="Content Placeholder 3">
            <a:extLst>
              <a:ext uri="{FF2B5EF4-FFF2-40B4-BE49-F238E27FC236}">
                <a16:creationId xmlns:a16="http://schemas.microsoft.com/office/drawing/2014/main" id="{BEE1B956-1FDE-85F8-AE94-4690F99F9010}"/>
              </a:ext>
            </a:extLst>
          </p:cNvPr>
          <p:cNvSpPr>
            <a:spLocks noGrp="1"/>
          </p:cNvSpPr>
          <p:nvPr>
            <p:ph idx="1"/>
          </p:nvPr>
        </p:nvSpPr>
        <p:spPr>
          <a:xfrm>
            <a:off x="838200" y="5018105"/>
            <a:ext cx="10764915" cy="1464425"/>
          </a:xfrm>
        </p:spPr>
        <p:txBody>
          <a:bodyPr>
            <a:normAutofit/>
          </a:bodyPr>
          <a:lstStyle/>
          <a:p>
            <a:pPr marL="0" indent="0">
              <a:buNone/>
            </a:pPr>
            <a:endParaRPr lang="en-US" dirty="0"/>
          </a:p>
          <a:p>
            <a:pPr marL="0" indent="0">
              <a:buNone/>
            </a:pPr>
            <a:r>
              <a:rPr lang="en-US" dirty="0"/>
              <a:t>The Youth Count is counting where unaccompanied youth slept the night of January 22</a:t>
            </a:r>
            <a:r>
              <a:rPr lang="en-US" baseline="30000" dirty="0"/>
              <a:t>nd</a:t>
            </a:r>
            <a:r>
              <a:rPr lang="en-US" dirty="0"/>
              <a:t>. </a:t>
            </a:r>
          </a:p>
          <a:p>
            <a:endParaRPr lang="en-US" dirty="0"/>
          </a:p>
        </p:txBody>
      </p:sp>
      <p:sp>
        <p:nvSpPr>
          <p:cNvPr id="10" name="Oval 9">
            <a:extLst>
              <a:ext uri="{FF2B5EF4-FFF2-40B4-BE49-F238E27FC236}">
                <a16:creationId xmlns:a16="http://schemas.microsoft.com/office/drawing/2014/main" id="{D56C6758-3CE2-08DA-0767-3A973277320E}"/>
              </a:ext>
            </a:extLst>
          </p:cNvPr>
          <p:cNvSpPr/>
          <p:nvPr/>
        </p:nvSpPr>
        <p:spPr>
          <a:xfrm>
            <a:off x="5571640" y="4122550"/>
            <a:ext cx="604433" cy="5501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895009-691D-BB97-59F7-6413BCD17806}"/>
              </a:ext>
            </a:extLst>
          </p:cNvPr>
          <p:cNvPicPr>
            <a:picLocks noChangeAspect="1"/>
          </p:cNvPicPr>
          <p:nvPr/>
        </p:nvPicPr>
        <p:blipFill>
          <a:blip r:embed="rId3"/>
          <a:stretch>
            <a:fillRect/>
          </a:stretch>
        </p:blipFill>
        <p:spPr>
          <a:xfrm>
            <a:off x="3040089" y="1600186"/>
            <a:ext cx="5534065" cy="3657627"/>
          </a:xfrm>
          <a:prstGeom prst="rect">
            <a:avLst/>
          </a:prstGeom>
        </p:spPr>
      </p:pic>
      <p:sp>
        <p:nvSpPr>
          <p:cNvPr id="6" name="Flowchart: Connector 5">
            <a:extLst>
              <a:ext uri="{FF2B5EF4-FFF2-40B4-BE49-F238E27FC236}">
                <a16:creationId xmlns:a16="http://schemas.microsoft.com/office/drawing/2014/main" id="{8AE5FE5A-30A2-1DFB-2DE4-0FA7DCF2261A}"/>
              </a:ext>
            </a:extLst>
          </p:cNvPr>
          <p:cNvSpPr/>
          <p:nvPr/>
        </p:nvSpPr>
        <p:spPr>
          <a:xfrm>
            <a:off x="5807122" y="3930555"/>
            <a:ext cx="716508" cy="634621"/>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199" y="1390619"/>
            <a:ext cx="10764915" cy="4351338"/>
          </a:xfrm>
        </p:spPr>
        <p:txBody>
          <a:bodyPr/>
          <a:lstStyle/>
          <a:p>
            <a:pPr marL="0" indent="0">
              <a:buNone/>
            </a:pPr>
            <a:endParaRPr lang="en-US" dirty="0"/>
          </a:p>
          <a:p>
            <a:pPr algn="ctr"/>
            <a:endParaRPr lang="en-US" sz="3200" dirty="0"/>
          </a:p>
          <a:p>
            <a:endParaRPr lang="en-US" dirty="0"/>
          </a:p>
        </p:txBody>
      </p:sp>
      <p:pic>
        <p:nvPicPr>
          <p:cNvPr id="6" name="Picture 5">
            <a:extLst>
              <a:ext uri="{FF2B5EF4-FFF2-40B4-BE49-F238E27FC236}">
                <a16:creationId xmlns:a16="http://schemas.microsoft.com/office/drawing/2014/main" id="{D30297E0-21F7-4DB5-D77B-3315913733C0}"/>
              </a:ext>
            </a:extLst>
          </p:cNvPr>
          <p:cNvPicPr>
            <a:picLocks noChangeAspect="1"/>
          </p:cNvPicPr>
          <p:nvPr/>
        </p:nvPicPr>
        <p:blipFill>
          <a:blip r:embed="rId3"/>
          <a:stretch>
            <a:fillRect/>
          </a:stretch>
        </p:blipFill>
        <p:spPr>
          <a:xfrm>
            <a:off x="3099661" y="1940118"/>
            <a:ext cx="5636190" cy="3711636"/>
          </a:xfrm>
          <a:prstGeom prst="rect">
            <a:avLst/>
          </a:prstGeom>
        </p:spPr>
      </p:pic>
      <p:sp>
        <p:nvSpPr>
          <p:cNvPr id="7" name="TextBox 6">
            <a:extLst>
              <a:ext uri="{FF2B5EF4-FFF2-40B4-BE49-F238E27FC236}">
                <a16:creationId xmlns:a16="http://schemas.microsoft.com/office/drawing/2014/main" id="{CC780941-0C54-2816-10E7-5B839D2A8239}"/>
              </a:ext>
            </a:extLst>
          </p:cNvPr>
          <p:cNvSpPr txBox="1"/>
          <p:nvPr/>
        </p:nvSpPr>
        <p:spPr>
          <a:xfrm>
            <a:off x="614894" y="1049753"/>
            <a:ext cx="10962212" cy="523220"/>
          </a:xfrm>
          <a:prstGeom prst="rect">
            <a:avLst/>
          </a:prstGeom>
          <a:noFill/>
        </p:spPr>
        <p:txBody>
          <a:bodyPr wrap="square" rtlCol="0">
            <a:spAutoFit/>
          </a:bodyPr>
          <a:lstStyle/>
          <a:p>
            <a:r>
              <a:rPr lang="en-US" sz="2800" i="1" dirty="0"/>
              <a:t>Remember it is ONLY a snapshot of who was homeless on a </a:t>
            </a:r>
            <a:r>
              <a:rPr lang="en-US" sz="2800" b="1" i="1" dirty="0"/>
              <a:t>single</a:t>
            </a:r>
            <a:r>
              <a:rPr lang="en-US" sz="2800" i="1" dirty="0"/>
              <a:t> night! </a:t>
            </a:r>
          </a:p>
        </p:txBody>
      </p:sp>
    </p:spTree>
    <p:extLst>
      <p:ext uri="{BB962C8B-B14F-4D97-AF65-F5344CB8AC3E}">
        <p14:creationId xmlns:p14="http://schemas.microsoft.com/office/powerpoint/2010/main" val="162661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EF48-C123-492A-928C-5D88E0157216}"/>
              </a:ext>
            </a:extLst>
          </p:cNvPr>
          <p:cNvSpPr>
            <a:spLocks noGrp="1"/>
          </p:cNvSpPr>
          <p:nvPr>
            <p:ph type="title"/>
          </p:nvPr>
        </p:nvSpPr>
        <p:spPr>
          <a:xfrm>
            <a:off x="838200" y="152061"/>
            <a:ext cx="10515600" cy="1325563"/>
          </a:xfrm>
        </p:spPr>
        <p:txBody>
          <a:bodyPr/>
          <a:lstStyle/>
          <a:p>
            <a:r>
              <a:rPr lang="en-US" dirty="0">
                <a:solidFill>
                  <a:schemeClr val="accent1"/>
                </a:solidFill>
              </a:rPr>
              <a:t>Who do we count for the Youth Count?</a:t>
            </a:r>
          </a:p>
        </p:txBody>
      </p:sp>
      <p:sp>
        <p:nvSpPr>
          <p:cNvPr id="6" name="TextBox 5">
            <a:extLst>
              <a:ext uri="{FF2B5EF4-FFF2-40B4-BE49-F238E27FC236}">
                <a16:creationId xmlns:a16="http://schemas.microsoft.com/office/drawing/2014/main" id="{B8F36405-E43B-F825-613B-45D2A016A458}"/>
              </a:ext>
            </a:extLst>
          </p:cNvPr>
          <p:cNvSpPr txBox="1"/>
          <p:nvPr/>
        </p:nvSpPr>
        <p:spPr>
          <a:xfrm>
            <a:off x="930070" y="1677105"/>
            <a:ext cx="10720984" cy="4555093"/>
          </a:xfrm>
          <a:prstGeom prst="rect">
            <a:avLst/>
          </a:prstGeom>
          <a:noFill/>
        </p:spPr>
        <p:txBody>
          <a:bodyPr wrap="square" rtlCol="0">
            <a:spAutoFit/>
          </a:bodyPr>
          <a:lstStyle/>
          <a:p>
            <a:pPr>
              <a:tabLst>
                <a:tab pos="914400" algn="l"/>
              </a:tabLst>
            </a:pPr>
            <a:r>
              <a:rPr lang="en-US" sz="3200" b="1" dirty="0">
                <a:latin typeface="Calibri" panose="020F0502020204030204" pitchFamily="34" charset="0"/>
                <a:ea typeface="Calibri" panose="020F0502020204030204" pitchFamily="34" charset="0"/>
                <a:cs typeface="Times New Roman" panose="02020603050405020304" pitchFamily="18" charset="0"/>
              </a:rPr>
              <a:t>Youth ages 16-24 years of age who are unaccompanied. </a:t>
            </a:r>
          </a:p>
          <a:p>
            <a:pPr>
              <a:tabLst>
                <a:tab pos="9144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Unaccompanied means they are living without another adult (person age 25 years or older). </a:t>
            </a:r>
          </a:p>
          <a:p>
            <a:pPr>
              <a:tabLst>
                <a:tab pos="9144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 Youth household may be</a:t>
            </a:r>
          </a:p>
          <a:p>
            <a:pPr marL="285750" indent="-28575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Single-Youth who are single or a part of a couple, but with NO children.</a:t>
            </a:r>
          </a:p>
          <a:p>
            <a:pPr marL="285750" indent="-28575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Family-Youth who have children as a single or with a partner. </a:t>
            </a:r>
          </a:p>
          <a:p>
            <a:pPr>
              <a:tabLst>
                <a:tab pos="9144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Youth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cannot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be living with an adult over age 25 years of age to be included in the Youth Count!</a:t>
            </a: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20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BD3A-2AE5-0F42-FAB2-EA3BA8B7B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75F9D-6504-9910-5A85-5735FC360680}"/>
              </a:ext>
            </a:extLst>
          </p:cNvPr>
          <p:cNvSpPr>
            <a:spLocks noGrp="1"/>
          </p:cNvSpPr>
          <p:nvPr>
            <p:ph type="title"/>
          </p:nvPr>
        </p:nvSpPr>
        <p:spPr>
          <a:xfrm>
            <a:off x="838200" y="152061"/>
            <a:ext cx="10515600" cy="1325563"/>
          </a:xfrm>
        </p:spPr>
        <p:txBody>
          <a:bodyPr/>
          <a:lstStyle/>
          <a:p>
            <a:r>
              <a:rPr lang="en-US" dirty="0">
                <a:solidFill>
                  <a:schemeClr val="accent1"/>
                </a:solidFill>
              </a:rPr>
              <a:t>Who do we count for the Youth Count?</a:t>
            </a:r>
          </a:p>
        </p:txBody>
      </p:sp>
      <p:sp>
        <p:nvSpPr>
          <p:cNvPr id="6" name="TextBox 5">
            <a:extLst>
              <a:ext uri="{FF2B5EF4-FFF2-40B4-BE49-F238E27FC236}">
                <a16:creationId xmlns:a16="http://schemas.microsoft.com/office/drawing/2014/main" id="{70B3E4F9-D3BB-FFAB-918D-8EE6C2135A09}"/>
              </a:ext>
            </a:extLst>
          </p:cNvPr>
          <p:cNvSpPr txBox="1"/>
          <p:nvPr/>
        </p:nvSpPr>
        <p:spPr>
          <a:xfrm>
            <a:off x="917370" y="1277055"/>
            <a:ext cx="10720984" cy="6647974"/>
          </a:xfrm>
          <a:prstGeom prst="rect">
            <a:avLst/>
          </a:prstGeom>
          <a:noFill/>
        </p:spPr>
        <p:txBody>
          <a:bodyPr wrap="square" rtlCol="0">
            <a:spAutoFit/>
          </a:bodyPr>
          <a:lstStyle/>
          <a:p>
            <a:pPr marL="457200" indent="-457200">
              <a:buFont typeface="+mj-lt"/>
              <a:buAutoNum type="arabicPeriod"/>
              <a:tabLst>
                <a:tab pos="91440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Youth who are literally homeless</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Sleeping outside</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Sleeping in a shelter</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Sleeping in a vehicle</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Sleeping in a place not meant for human habitation</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Staying in a safe house</a:t>
            </a:r>
          </a:p>
          <a:p>
            <a:pPr marL="914400" lvl="1" indent="-4572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In a hotel paid by a program</a:t>
            </a:r>
          </a:p>
          <a:p>
            <a:pPr>
              <a:tabLst>
                <a:tab pos="9144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startAt="2"/>
              <a:tabLst>
                <a:tab pos="91440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Unaccompanied youth </a:t>
            </a:r>
            <a:r>
              <a:rPr lang="en-US" sz="2400" dirty="0">
                <a:latin typeface="Calibri" panose="020F0502020204030204" pitchFamily="34" charset="0"/>
                <a:ea typeface="Calibri" panose="020F0502020204030204" pitchFamily="34" charset="0"/>
                <a:cs typeface="Times New Roman" panose="02020603050405020304" pitchFamily="18" charset="0"/>
              </a:rPr>
              <a:t>living in any of the following situations:</a:t>
            </a:r>
          </a:p>
          <a:p>
            <a:pPr marL="800100" lvl="1" indent="-3429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Staying w/ a friend/family on their couch or floor. </a:t>
            </a:r>
          </a:p>
          <a:p>
            <a:pPr marL="800100" lvl="1" indent="-3429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Staying in an unsafe situation just to have housing. (abusive, exposed to dangerous or other unsafe behaviors)</a:t>
            </a:r>
          </a:p>
          <a:p>
            <a:pPr marL="800100" lvl="1" indent="-3429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Trading sex for housing. </a:t>
            </a:r>
          </a:p>
          <a:p>
            <a:pPr marL="800100" lvl="1" indent="-3429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Staying somewhere against their will. </a:t>
            </a:r>
          </a:p>
          <a:p>
            <a:pPr marL="800100" lvl="1" indent="-342900">
              <a:buFont typeface="Arial" panose="020B0604020202020204" pitchFamily="34" charset="0"/>
              <a:buChar cha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Youth in a hotel. </a:t>
            </a:r>
          </a:p>
          <a:p>
            <a:pPr>
              <a:tabLst>
                <a:tab pos="9144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370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Who NOT to count?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dirty="0"/>
              <a:t>Households with utilities that are temporarily shut off </a:t>
            </a:r>
          </a:p>
          <a:p>
            <a:r>
              <a:rPr lang="en-US" dirty="0"/>
              <a:t>Youth in institutions or treatment facilities.</a:t>
            </a:r>
          </a:p>
          <a:p>
            <a:r>
              <a:rPr lang="en-US" dirty="0"/>
              <a:t>Youth traveling (staying  in car or tent a couple nights while traveling) if they have a destination where they will have housing. </a:t>
            </a:r>
          </a:p>
          <a:p>
            <a:r>
              <a:rPr lang="en-US" dirty="0"/>
              <a:t>Youth in transitional housing or permanent housing programs. </a:t>
            </a:r>
          </a:p>
        </p:txBody>
      </p:sp>
    </p:spTree>
    <p:extLst>
      <p:ext uri="{BB962C8B-B14F-4D97-AF65-F5344CB8AC3E}">
        <p14:creationId xmlns:p14="http://schemas.microsoft.com/office/powerpoint/2010/main" val="309721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EA32-4000-8179-8578-CE34BE28C7BD}"/>
              </a:ext>
            </a:extLst>
          </p:cNvPr>
          <p:cNvSpPr>
            <a:spLocks noGrp="1"/>
          </p:cNvSpPr>
          <p:nvPr>
            <p:ph type="title"/>
          </p:nvPr>
        </p:nvSpPr>
        <p:spPr/>
        <p:txBody>
          <a:bodyPr/>
          <a:lstStyle/>
          <a:p>
            <a:r>
              <a:rPr lang="en-US" dirty="0">
                <a:solidFill>
                  <a:schemeClr val="accent1"/>
                </a:solidFill>
              </a:rPr>
              <a:t>Conducting the Survey</a:t>
            </a:r>
          </a:p>
        </p:txBody>
      </p:sp>
      <p:sp>
        <p:nvSpPr>
          <p:cNvPr id="3" name="Text Placeholder 2">
            <a:extLst>
              <a:ext uri="{FF2B5EF4-FFF2-40B4-BE49-F238E27FC236}">
                <a16:creationId xmlns:a16="http://schemas.microsoft.com/office/drawing/2014/main" id="{2AE5F5A8-E469-E8CE-246F-CFAD06BC2CD9}"/>
              </a:ext>
            </a:extLst>
          </p:cNvPr>
          <p:cNvSpPr>
            <a:spLocks noGrp="1"/>
          </p:cNvSpPr>
          <p:nvPr>
            <p:ph type="body" idx="1"/>
          </p:nvPr>
        </p:nvSpPr>
        <p:spPr/>
        <p:txBody>
          <a:bodyPr/>
          <a:lstStyle/>
          <a:p>
            <a:r>
              <a:rPr lang="en-US" dirty="0"/>
              <a:t>The survey can be found </a:t>
            </a:r>
            <a:r>
              <a:rPr lang="en-US" dirty="0">
                <a:hlinkClick r:id="rId2"/>
              </a:rPr>
              <a:t>at this link</a:t>
            </a:r>
            <a:endParaRPr lang="en-US" dirty="0"/>
          </a:p>
        </p:txBody>
      </p:sp>
    </p:spTree>
    <p:extLst>
      <p:ext uri="{BB962C8B-B14F-4D97-AF65-F5344CB8AC3E}">
        <p14:creationId xmlns:p14="http://schemas.microsoft.com/office/powerpoint/2010/main" val="28983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Steps to Conducting Surveys</a:t>
            </a:r>
          </a:p>
        </p:txBody>
      </p:sp>
      <p:sp>
        <p:nvSpPr>
          <p:cNvPr id="3" name="Content Placeholder 2"/>
          <p:cNvSpPr>
            <a:spLocks noGrp="1"/>
          </p:cNvSpPr>
          <p:nvPr>
            <p:ph idx="1"/>
          </p:nvPr>
        </p:nvSpPr>
        <p:spPr>
          <a:xfrm>
            <a:off x="838200" y="1690688"/>
            <a:ext cx="10515600" cy="3080114"/>
          </a:xfrm>
        </p:spPr>
        <p:txBody>
          <a:bodyPr>
            <a:normAutofit/>
          </a:bodyPr>
          <a:lstStyle/>
          <a:p>
            <a:r>
              <a:rPr lang="en-US" dirty="0"/>
              <a:t>Step 1: Complete the PIT if the Youth is unsheltered</a:t>
            </a:r>
          </a:p>
          <a:p>
            <a:r>
              <a:rPr lang="en-US" dirty="0"/>
              <a:t>Step 2: Explain what you’re doing &amp; get consent</a:t>
            </a:r>
          </a:p>
          <a:p>
            <a:r>
              <a:rPr lang="en-US" dirty="0"/>
              <a:t>Step 3: Conduct the interview using the survey form</a:t>
            </a:r>
          </a:p>
          <a:p>
            <a:r>
              <a:rPr lang="en-US" dirty="0"/>
              <a:t>Step 4: Close the interview </a:t>
            </a:r>
          </a:p>
          <a:p>
            <a:r>
              <a:rPr lang="en-US" dirty="0"/>
              <a:t>Step 5: Record what you heard and observed</a:t>
            </a:r>
          </a:p>
          <a:p>
            <a:endParaRPr lang="en-US" dirty="0"/>
          </a:p>
          <a:p>
            <a:pPr lvl="1"/>
            <a:endParaRPr lang="en-US" dirty="0"/>
          </a:p>
        </p:txBody>
      </p:sp>
    </p:spTree>
    <p:extLst>
      <p:ext uri="{BB962C8B-B14F-4D97-AF65-F5344CB8AC3E}">
        <p14:creationId xmlns:p14="http://schemas.microsoft.com/office/powerpoint/2010/main" val="1643775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8394</TotalTime>
  <Words>1461</Words>
  <Application>Microsoft Office PowerPoint</Application>
  <PresentationFormat>Widescreen</PresentationFormat>
  <Paragraphs>231</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Webdings</vt:lpstr>
      <vt:lpstr>Office Theme</vt:lpstr>
      <vt:lpstr>2024 PIT: Counting Youth </vt:lpstr>
      <vt:lpstr>What is the Youth Count? </vt:lpstr>
      <vt:lpstr>When is the Youth Count? </vt:lpstr>
      <vt:lpstr>PowerPoint Presentation</vt:lpstr>
      <vt:lpstr>Who do we count for the Youth Count?</vt:lpstr>
      <vt:lpstr>Who do we count for the Youth Count?</vt:lpstr>
      <vt:lpstr>Who NOT to count? </vt:lpstr>
      <vt:lpstr>Conducting the Survey</vt:lpstr>
      <vt:lpstr>Steps to Conducting Surveys</vt:lpstr>
      <vt:lpstr>Step 1: Complete the PIT survey if unsheltered</vt:lpstr>
      <vt:lpstr>Step 2: Explain what you’re doing &amp; get consent</vt:lpstr>
      <vt:lpstr>Step 3: Conduct the interview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5: Record what you heard and observed</vt:lpstr>
      <vt:lpstr>Step 4: Close the interview</vt:lpstr>
      <vt:lpstr>Qualities of an effective interviewer</vt:lpstr>
      <vt:lpstr>Confidentiality</vt:lpstr>
      <vt:lpstr>Final 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PIT &amp; HIC</dc:title>
  <dc:creator>Carla Solem</dc:creator>
  <cp:lastModifiedBy>Carla Solem</cp:lastModifiedBy>
  <cp:revision>26</cp:revision>
  <dcterms:created xsi:type="dcterms:W3CDTF">2021-01-04T21:09:47Z</dcterms:created>
  <dcterms:modified xsi:type="dcterms:W3CDTF">2025-01-14T19:06:22Z</dcterms:modified>
</cp:coreProperties>
</file>